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handoutMasterIdLst>
    <p:handoutMasterId r:id="rId23"/>
  </p:handoutMasterIdLst>
  <p:sldIdLst>
    <p:sldId id="257" r:id="rId3"/>
    <p:sldId id="349" r:id="rId5"/>
    <p:sldId id="376" r:id="rId6"/>
    <p:sldId id="351" r:id="rId7"/>
    <p:sldId id="402" r:id="rId8"/>
    <p:sldId id="403" r:id="rId9"/>
    <p:sldId id="409" r:id="rId10"/>
    <p:sldId id="418" r:id="rId11"/>
    <p:sldId id="420" r:id="rId12"/>
    <p:sldId id="428" r:id="rId13"/>
    <p:sldId id="429" r:id="rId14"/>
    <p:sldId id="430" r:id="rId15"/>
    <p:sldId id="419" r:id="rId16"/>
    <p:sldId id="421" r:id="rId17"/>
    <p:sldId id="422" r:id="rId18"/>
    <p:sldId id="423" r:id="rId19"/>
    <p:sldId id="424" r:id="rId20"/>
    <p:sldId id="425" r:id="rId21"/>
    <p:sldId id="281" r:id="rId22"/>
  </p:sldIdLst>
  <p:sldSz cx="12192000" cy="6858000"/>
  <p:notesSz cx="6858000" cy="9144000"/>
  <p:embeddedFontLst>
    <p:embeddedFont>
      <p:font typeface="Impact" panose="020B0806030902050204" pitchFamily="34" charset="0"/>
      <p:regular r:id="rId28"/>
    </p:embeddedFont>
    <p:embeddedFont>
      <p:font typeface="Copperplate Gothic Bold" panose="020E0705020206020404" pitchFamily="34" charset="0"/>
      <p:regular r:id="rId29"/>
    </p:embeddedFont>
    <p:embeddedFont>
      <p:font typeface="微软雅黑" panose="020B0503020204020204" charset="-122"/>
      <p:regular r:id="rId30"/>
    </p:embeddedFont>
    <p:embeddedFont>
      <p:font typeface="Calibri" panose="020F0502020204030204" charset="0"/>
      <p:regular r:id="rId31"/>
      <p:bold r:id="rId32"/>
      <p:italic r:id="rId33"/>
      <p:bold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洪"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90717" autoAdjust="0"/>
  </p:normalViewPr>
  <p:slideViewPr>
    <p:cSldViewPr showGuides="1">
      <p:cViewPr>
        <p:scale>
          <a:sx n="66" d="100"/>
          <a:sy n="66" d="100"/>
        </p:scale>
        <p:origin x="-2442" y="-900"/>
      </p:cViewPr>
      <p:guideLst>
        <p:guide orient="horz" pos="399"/>
        <p:guide orient="horz" pos="1298"/>
        <p:guide orient="horz" pos="3816"/>
        <p:guide orient="horz" pos="3143"/>
        <p:guide orient="horz" pos="2665"/>
        <p:guide orient="horz" pos="3289"/>
        <p:guide pos="3862"/>
        <p:guide pos="836"/>
        <p:guide pos="7666"/>
        <p:guide pos="6999"/>
        <p:guide pos="1321"/>
        <p:guide pos="6366"/>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802"/>
        <p:guide pos="217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7.fntdata"/><Relationship Id="rId33" Type="http://schemas.openxmlformats.org/officeDocument/2006/relationships/font" Target="fonts/font6.fntdata"/><Relationship Id="rId32" Type="http://schemas.openxmlformats.org/officeDocument/2006/relationships/font" Target="fonts/font5.fntdata"/><Relationship Id="rId31" Type="http://schemas.openxmlformats.org/officeDocument/2006/relationships/font" Target="fonts/font4.fntdata"/><Relationship Id="rId30" Type="http://schemas.openxmlformats.org/officeDocument/2006/relationships/font" Target="fonts/font3.fntdata"/><Relationship Id="rId3" Type="http://schemas.openxmlformats.org/officeDocument/2006/relationships/slide" Target="slides/slide1.xml"/><Relationship Id="rId29" Type="http://schemas.openxmlformats.org/officeDocument/2006/relationships/font" Target="fonts/font2.fntdata"/><Relationship Id="rId28" Type="http://schemas.openxmlformats.org/officeDocument/2006/relationships/font" Target="fonts/font1.fntdata"/><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8F6B0F2-D332-46AA-83F8-5F31409E395F}" type="doc">
      <dgm:prSet loTypeId="urn:microsoft.com/office/officeart/2005/8/layout/list1#1" loCatId="list" qsTypeId="urn:microsoft.com/office/officeart/2005/8/quickstyle/simple1#1" qsCatId="simple" csTypeId="urn:microsoft.com/office/officeart/2005/8/colors/accent1_2#1" csCatId="accent1" phldr="1"/>
      <dgm:spPr/>
      <dgm:t>
        <a:bodyPr/>
        <a:lstStyle/>
        <a:p>
          <a:endParaRPr lang="zh-CN" altLang="en-US"/>
        </a:p>
      </dgm:t>
    </dgm:pt>
    <dgm:pt modelId="{5DE86DF8-07EB-4353-B8D2-FD2D6A7E81B4}">
      <dgm:prSet phldrT="[文本]" phldr="0" custT="0"/>
      <dgm:spPr/>
      <dgm:t>
        <a:bodyPr vert="horz" wrap="square"/>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35000"/>
            </a:spcAft>
          </a:pPr>
          <a:r>
            <a:rPr lang="zh-CN" altLang="en-US" dirty="0" smtClean="0">
              <a:latin typeface="+mn-ea"/>
            </a:rPr>
            <a:t>了解动环监控系统的组成</a:t>
          </a:r>
          <a:r>
            <a:rPr lang="zh-CN" altLang="en-US" dirty="0"/>
            <a:t/>
          </a:r>
          <a:endParaRPr lang="zh-CN" altLang="en-US" dirty="0"/>
        </a:p>
      </dgm:t>
    </dgm:pt>
    <dgm:pt modelId="{D512A28E-9C2F-449C-9654-53384CE5A0EA}" cxnId="{1A2D8EDF-2A41-4DAF-904E-2C9462B6F384}" type="parTrans">
      <dgm:prSet/>
      <dgm:spPr/>
      <dgm:t>
        <a:bodyPr/>
        <a:lstStyle/>
        <a:p>
          <a:endParaRPr lang="zh-CN" altLang="en-US"/>
        </a:p>
      </dgm:t>
    </dgm:pt>
    <dgm:pt modelId="{C7FEA793-D2B0-42AA-902D-A5DF0DCFC793}" cxnId="{1A2D8EDF-2A41-4DAF-904E-2C9462B6F384}" type="sibTrans">
      <dgm:prSet/>
      <dgm:spPr/>
      <dgm:t>
        <a:bodyPr/>
        <a:lstStyle/>
        <a:p>
          <a:endParaRPr lang="zh-CN" altLang="en-US"/>
        </a:p>
      </dgm:t>
    </dgm:pt>
    <dgm:pt modelId="{2AE6BE5A-23A6-44A0-A077-5F7C6065A7C5}">
      <dgm:prSet phldrT="[文本]" phldr="0" custT="0"/>
      <dgm:spPr/>
      <dgm:t>
        <a:bodyPr vert="horz" wrap="square"/>
        <a:lstStyle>
          <a:lvl1pPr algn="l">
            <a:defRPr sz="25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35000"/>
            </a:spcAft>
          </a:pPr>
          <a:r>
            <a:rPr lang="zh-CN" altLang="en-US" dirty="0" smtClean="0">
              <a:latin typeface="+mn-ea"/>
            </a:rPr>
            <a:t>掌握动环监控系统软件的操作与维护</a:t>
          </a:r>
          <a:r>
            <a:rPr lang="zh-CN" altLang="en-US" dirty="0"/>
            <a:t/>
          </a:r>
          <a:endParaRPr lang="zh-CN" altLang="en-US" dirty="0"/>
        </a:p>
      </dgm:t>
    </dgm:pt>
    <dgm:pt modelId="{7F1FDFA6-925B-46DE-9CA0-630112EB1F25}" cxnId="{D8F3C2BA-C513-42B0-BEB6-0871AF0FA1CB}" type="parTrans">
      <dgm:prSet/>
      <dgm:spPr/>
      <dgm:t>
        <a:bodyPr/>
        <a:lstStyle/>
        <a:p>
          <a:endParaRPr lang="zh-CN" altLang="en-US"/>
        </a:p>
      </dgm:t>
    </dgm:pt>
    <dgm:pt modelId="{4E032D47-9311-4D6D-B9CC-0B0DECD72930}" cxnId="{D8F3C2BA-C513-42B0-BEB6-0871AF0FA1CB}" type="sibTrans">
      <dgm:prSet/>
      <dgm:spPr/>
      <dgm:t>
        <a:bodyPr/>
        <a:lstStyle/>
        <a:p>
          <a:endParaRPr lang="zh-CN" altLang="en-US"/>
        </a:p>
      </dgm:t>
    </dgm:pt>
    <dgm:pt modelId="{4BAD2CF2-935E-4864-BB41-DD2C3124A314}">
      <dgm:prSet phldrT="[文本]"/>
      <dgm:spPr/>
      <dgm:t>
        <a:bodyPr/>
        <a:lstStyle/>
        <a:p>
          <a:r>
            <a:rPr lang="zh-CN" altLang="en-US" dirty="0" smtClean="0">
              <a:latin typeface="+mn-ea"/>
            </a:rPr>
            <a:t>解决一般常见问题</a:t>
          </a:r>
          <a:endParaRPr lang="zh-CN" altLang="en-US" dirty="0"/>
        </a:p>
      </dgm:t>
    </dgm:pt>
    <dgm:pt modelId="{986D25C5-897D-4553-B98F-58C8647E7CE9}" cxnId="{FD1D5F52-3CFF-4443-8EAC-2C2AF7A3D56C}" type="parTrans">
      <dgm:prSet/>
      <dgm:spPr/>
      <dgm:t>
        <a:bodyPr/>
        <a:lstStyle/>
        <a:p>
          <a:endParaRPr lang="zh-CN" altLang="en-US"/>
        </a:p>
      </dgm:t>
    </dgm:pt>
    <dgm:pt modelId="{801C807C-5E6C-48F0-B175-526C5CFE5F9E}" cxnId="{FD1D5F52-3CFF-4443-8EAC-2C2AF7A3D56C}" type="sibTrans">
      <dgm:prSet/>
      <dgm:spPr/>
      <dgm:t>
        <a:bodyPr/>
        <a:lstStyle/>
        <a:p>
          <a:endParaRPr lang="zh-CN" altLang="en-US"/>
        </a:p>
      </dgm:t>
    </dgm:pt>
    <dgm:pt modelId="{552E2E34-F847-4E71-8B94-1096022514A7}" type="pres">
      <dgm:prSet presAssocID="{C8F6B0F2-D332-46AA-83F8-5F31409E395F}" presName="linear" presStyleCnt="0">
        <dgm:presLayoutVars>
          <dgm:dir/>
          <dgm:animLvl val="lvl"/>
          <dgm:resizeHandles val="exact"/>
        </dgm:presLayoutVars>
      </dgm:prSet>
      <dgm:spPr/>
      <dgm:t>
        <a:bodyPr/>
        <a:lstStyle/>
        <a:p>
          <a:endParaRPr lang="zh-CN" altLang="en-US"/>
        </a:p>
      </dgm:t>
    </dgm:pt>
    <dgm:pt modelId="{70C8C3C4-F96B-4560-BF1B-30030FE61BC5}" type="pres">
      <dgm:prSet presAssocID="{5DE86DF8-07EB-4353-B8D2-FD2D6A7E81B4}" presName="parentLin" presStyleCnt="0"/>
      <dgm:spPr/>
    </dgm:pt>
    <dgm:pt modelId="{44CF5350-505A-4F48-9269-B1A4CA494012}" type="pres">
      <dgm:prSet presAssocID="{5DE86DF8-07EB-4353-B8D2-FD2D6A7E81B4}" presName="parentLeftMargin" presStyleCnt="0"/>
      <dgm:spPr/>
      <dgm:t>
        <a:bodyPr/>
        <a:lstStyle/>
        <a:p>
          <a:endParaRPr lang="zh-CN" altLang="en-US"/>
        </a:p>
      </dgm:t>
    </dgm:pt>
    <dgm:pt modelId="{B0DD292B-1C7E-44DC-AD94-4EC697801AD1}" type="pres">
      <dgm:prSet presAssocID="{5DE86DF8-07EB-4353-B8D2-FD2D6A7E81B4}" presName="parentText" presStyleLbl="node1" presStyleIdx="0" presStyleCnt="3">
        <dgm:presLayoutVars>
          <dgm:chMax val="0"/>
          <dgm:bulletEnabled val="1"/>
        </dgm:presLayoutVars>
      </dgm:prSet>
      <dgm:spPr/>
      <dgm:t>
        <a:bodyPr/>
        <a:lstStyle/>
        <a:p>
          <a:endParaRPr lang="zh-CN" altLang="en-US"/>
        </a:p>
      </dgm:t>
    </dgm:pt>
    <dgm:pt modelId="{5E29D177-E521-4CC5-A613-B72BDB24BAB1}" type="pres">
      <dgm:prSet presAssocID="{5DE86DF8-07EB-4353-B8D2-FD2D6A7E81B4}" presName="negativeSpace" presStyleCnt="0"/>
      <dgm:spPr/>
    </dgm:pt>
    <dgm:pt modelId="{9F64F6C0-BA71-48C3-8645-6C97B5C0D0B8}" type="pres">
      <dgm:prSet presAssocID="{5DE86DF8-07EB-4353-B8D2-FD2D6A7E81B4}" presName="childText" presStyleLbl="conFgAcc1" presStyleIdx="0" presStyleCnt="3">
        <dgm:presLayoutVars>
          <dgm:bulletEnabled val="1"/>
        </dgm:presLayoutVars>
      </dgm:prSet>
      <dgm:spPr/>
    </dgm:pt>
    <dgm:pt modelId="{D13C337E-ACB2-4F99-BA8B-B72A2476A2D5}" type="pres">
      <dgm:prSet presAssocID="{C7FEA793-D2B0-42AA-902D-A5DF0DCFC793}" presName="spaceBetweenRectangles" presStyleCnt="0"/>
      <dgm:spPr/>
    </dgm:pt>
    <dgm:pt modelId="{0F175430-2AB8-4A5E-A82A-7712571B06CB}" type="pres">
      <dgm:prSet presAssocID="{2AE6BE5A-23A6-44A0-A077-5F7C6065A7C5}" presName="parentLin" presStyleCnt="0"/>
      <dgm:spPr/>
    </dgm:pt>
    <dgm:pt modelId="{91BF38B5-1646-4F2D-BF43-6FB159AC1B43}" type="pres">
      <dgm:prSet presAssocID="{2AE6BE5A-23A6-44A0-A077-5F7C6065A7C5}" presName="parentLeftMargin" presStyleCnt="0"/>
      <dgm:spPr/>
      <dgm:t>
        <a:bodyPr/>
        <a:lstStyle/>
        <a:p>
          <a:endParaRPr lang="zh-CN" altLang="en-US"/>
        </a:p>
      </dgm:t>
    </dgm:pt>
    <dgm:pt modelId="{D20F7541-C1DE-4029-B311-1D094EB0EA7C}" type="pres">
      <dgm:prSet presAssocID="{2AE6BE5A-23A6-44A0-A077-5F7C6065A7C5}" presName="parentText" presStyleLbl="node1" presStyleIdx="1" presStyleCnt="3">
        <dgm:presLayoutVars>
          <dgm:chMax val="0"/>
          <dgm:bulletEnabled val="1"/>
        </dgm:presLayoutVars>
      </dgm:prSet>
      <dgm:spPr/>
      <dgm:t>
        <a:bodyPr/>
        <a:lstStyle/>
        <a:p>
          <a:endParaRPr lang="zh-CN" altLang="en-US"/>
        </a:p>
      </dgm:t>
    </dgm:pt>
    <dgm:pt modelId="{97CFB5DE-1C56-4926-9446-30964EC2279B}" type="pres">
      <dgm:prSet presAssocID="{2AE6BE5A-23A6-44A0-A077-5F7C6065A7C5}" presName="negativeSpace" presStyleCnt="0"/>
      <dgm:spPr/>
    </dgm:pt>
    <dgm:pt modelId="{789A384A-1F53-4713-9DAD-43656C639692}" type="pres">
      <dgm:prSet presAssocID="{2AE6BE5A-23A6-44A0-A077-5F7C6065A7C5}" presName="childText" presStyleLbl="conFgAcc1" presStyleIdx="1" presStyleCnt="3">
        <dgm:presLayoutVars>
          <dgm:bulletEnabled val="1"/>
        </dgm:presLayoutVars>
      </dgm:prSet>
      <dgm:spPr/>
    </dgm:pt>
    <dgm:pt modelId="{7FE2C8A7-460D-44B8-BDCC-B0DDE057B5E3}" type="pres">
      <dgm:prSet presAssocID="{4E032D47-9311-4D6D-B9CC-0B0DECD72930}" presName="spaceBetweenRectangles" presStyleCnt="0"/>
      <dgm:spPr/>
    </dgm:pt>
    <dgm:pt modelId="{988FDF10-57FF-4716-B219-55302F7573E8}" type="pres">
      <dgm:prSet presAssocID="{4BAD2CF2-935E-4864-BB41-DD2C3124A314}" presName="parentLin" presStyleCnt="0"/>
      <dgm:spPr/>
    </dgm:pt>
    <dgm:pt modelId="{CDA119D8-0EB7-4BC9-A67C-1453F3C6FA9C}" type="pres">
      <dgm:prSet presAssocID="{4BAD2CF2-935E-4864-BB41-DD2C3124A314}" presName="parentLeftMargin" presStyleCnt="0"/>
      <dgm:spPr/>
      <dgm:t>
        <a:bodyPr/>
        <a:lstStyle/>
        <a:p>
          <a:endParaRPr lang="zh-CN" altLang="en-US"/>
        </a:p>
      </dgm:t>
    </dgm:pt>
    <dgm:pt modelId="{8793BB30-E4A0-489F-A7B8-558E506D7D51}" type="pres">
      <dgm:prSet presAssocID="{4BAD2CF2-935E-4864-BB41-DD2C3124A314}" presName="parentText" presStyleLbl="node1" presStyleIdx="2" presStyleCnt="3">
        <dgm:presLayoutVars>
          <dgm:chMax val="0"/>
          <dgm:bulletEnabled val="1"/>
        </dgm:presLayoutVars>
      </dgm:prSet>
      <dgm:spPr/>
      <dgm:t>
        <a:bodyPr/>
        <a:lstStyle/>
        <a:p>
          <a:endParaRPr lang="zh-CN" altLang="en-US"/>
        </a:p>
      </dgm:t>
    </dgm:pt>
    <dgm:pt modelId="{1E816B80-FD37-4EEB-BD94-7E82DC33CD44}" type="pres">
      <dgm:prSet presAssocID="{4BAD2CF2-935E-4864-BB41-DD2C3124A314}" presName="negativeSpace" presStyleCnt="0"/>
      <dgm:spPr/>
    </dgm:pt>
    <dgm:pt modelId="{BBBF3F47-2212-48C4-A356-580D593B1BB5}" type="pres">
      <dgm:prSet presAssocID="{4BAD2CF2-935E-4864-BB41-DD2C3124A314}" presName="childText" presStyleLbl="conFgAcc1" presStyleIdx="2" presStyleCnt="3">
        <dgm:presLayoutVars>
          <dgm:bulletEnabled val="1"/>
        </dgm:presLayoutVars>
      </dgm:prSet>
      <dgm:spPr/>
    </dgm:pt>
  </dgm:ptLst>
  <dgm:cxnLst>
    <dgm:cxn modelId="{1A2D8EDF-2A41-4DAF-904E-2C9462B6F384}" srcId="{C8F6B0F2-D332-46AA-83F8-5F31409E395F}" destId="{5DE86DF8-07EB-4353-B8D2-FD2D6A7E81B4}" srcOrd="0" destOrd="0" parTransId="{D512A28E-9C2F-449C-9654-53384CE5A0EA}" sibTransId="{C7FEA793-D2B0-42AA-902D-A5DF0DCFC793}"/>
    <dgm:cxn modelId="{D8F3C2BA-C513-42B0-BEB6-0871AF0FA1CB}" srcId="{C8F6B0F2-D332-46AA-83F8-5F31409E395F}" destId="{2AE6BE5A-23A6-44A0-A077-5F7C6065A7C5}" srcOrd="1" destOrd="0" parTransId="{7F1FDFA6-925B-46DE-9CA0-630112EB1F25}" sibTransId="{4E032D47-9311-4D6D-B9CC-0B0DECD72930}"/>
    <dgm:cxn modelId="{FD1D5F52-3CFF-4443-8EAC-2C2AF7A3D56C}" srcId="{C8F6B0F2-D332-46AA-83F8-5F31409E395F}" destId="{4BAD2CF2-935E-4864-BB41-DD2C3124A314}" srcOrd="2" destOrd="0" parTransId="{986D25C5-897D-4553-B98F-58C8647E7CE9}" sibTransId="{801C807C-5E6C-48F0-B175-526C5CFE5F9E}"/>
    <dgm:cxn modelId="{F9177600-B9A4-45AB-B924-7D4ED1FD490F}" type="presOf" srcId="{C8F6B0F2-D332-46AA-83F8-5F31409E395F}" destId="{552E2E34-F847-4E71-8B94-1096022514A7}" srcOrd="0" destOrd="0" presId="urn:microsoft.com/office/officeart/2005/8/layout/list1#1"/>
    <dgm:cxn modelId="{4D67D063-0013-4BF4-9DA5-D0CE06DA294A}" type="presParOf" srcId="{552E2E34-F847-4E71-8B94-1096022514A7}" destId="{70C8C3C4-F96B-4560-BF1B-30030FE61BC5}" srcOrd="0" destOrd="0" presId="urn:microsoft.com/office/officeart/2005/8/layout/list1#1"/>
    <dgm:cxn modelId="{00CAA64C-5915-49CE-98D9-BF8FB05ACD2A}" type="presParOf" srcId="{70C8C3C4-F96B-4560-BF1B-30030FE61BC5}" destId="{44CF5350-505A-4F48-9269-B1A4CA494012}" srcOrd="0" destOrd="0" presId="urn:microsoft.com/office/officeart/2005/8/layout/list1#1"/>
    <dgm:cxn modelId="{D7BE1D2C-BBE6-4C2F-8850-3BD5A0E61B37}" type="presOf" srcId="{5DE86DF8-07EB-4353-B8D2-FD2D6A7E81B4}" destId="{44CF5350-505A-4F48-9269-B1A4CA494012}" srcOrd="0" destOrd="0" presId="urn:microsoft.com/office/officeart/2005/8/layout/list1#1"/>
    <dgm:cxn modelId="{5CFBBA3E-7894-4466-B061-1111BE4C8ACF}" type="presParOf" srcId="{70C8C3C4-F96B-4560-BF1B-30030FE61BC5}" destId="{B0DD292B-1C7E-44DC-AD94-4EC697801AD1}" srcOrd="1" destOrd="0" presId="urn:microsoft.com/office/officeart/2005/8/layout/list1#1"/>
    <dgm:cxn modelId="{D2CC74CC-2D9B-46B0-A721-1D9F849E2C50}" type="presOf" srcId="{5DE86DF8-07EB-4353-B8D2-FD2D6A7E81B4}" destId="{B0DD292B-1C7E-44DC-AD94-4EC697801AD1}" srcOrd="0" destOrd="0" presId="urn:microsoft.com/office/officeart/2005/8/layout/list1#1"/>
    <dgm:cxn modelId="{BBE260A4-EC50-4572-B342-8B0080508233}" type="presParOf" srcId="{552E2E34-F847-4E71-8B94-1096022514A7}" destId="{5E29D177-E521-4CC5-A613-B72BDB24BAB1}" srcOrd="1" destOrd="0" presId="urn:microsoft.com/office/officeart/2005/8/layout/list1#1"/>
    <dgm:cxn modelId="{7E13AFFE-CE52-4A56-BA77-8207F4306BD6}" type="presParOf" srcId="{552E2E34-F847-4E71-8B94-1096022514A7}" destId="{9F64F6C0-BA71-48C3-8645-6C97B5C0D0B8}" srcOrd="2" destOrd="0" presId="urn:microsoft.com/office/officeart/2005/8/layout/list1#1"/>
    <dgm:cxn modelId="{391062FE-7AAF-40C6-8BAF-2687962A635C}" type="presParOf" srcId="{552E2E34-F847-4E71-8B94-1096022514A7}" destId="{D13C337E-ACB2-4F99-BA8B-B72A2476A2D5}" srcOrd="3" destOrd="0" presId="urn:microsoft.com/office/officeart/2005/8/layout/list1#1"/>
    <dgm:cxn modelId="{C015612F-5E78-4B68-BBAD-3EB2DD9C81B0}" type="presParOf" srcId="{552E2E34-F847-4E71-8B94-1096022514A7}" destId="{0F175430-2AB8-4A5E-A82A-7712571B06CB}" srcOrd="4" destOrd="0" presId="urn:microsoft.com/office/officeart/2005/8/layout/list1#1"/>
    <dgm:cxn modelId="{43211BA7-8441-407C-BAA7-6EF0469C20E9}" type="presParOf" srcId="{0F175430-2AB8-4A5E-A82A-7712571B06CB}" destId="{91BF38B5-1646-4F2D-BF43-6FB159AC1B43}" srcOrd="0" destOrd="4" presId="urn:microsoft.com/office/officeart/2005/8/layout/list1#1"/>
    <dgm:cxn modelId="{75CCDF07-2DD1-4D57-ACB2-AB13654CAB3E}" type="presOf" srcId="{2AE6BE5A-23A6-44A0-A077-5F7C6065A7C5}" destId="{91BF38B5-1646-4F2D-BF43-6FB159AC1B43}" srcOrd="0" destOrd="0" presId="urn:microsoft.com/office/officeart/2005/8/layout/list1#1"/>
    <dgm:cxn modelId="{1A58B820-AE6D-4662-8570-96DB5EBB660B}" type="presParOf" srcId="{0F175430-2AB8-4A5E-A82A-7712571B06CB}" destId="{D20F7541-C1DE-4029-B311-1D094EB0EA7C}" srcOrd="1" destOrd="4" presId="urn:microsoft.com/office/officeart/2005/8/layout/list1#1"/>
    <dgm:cxn modelId="{D8FA666C-ED1D-4930-9952-FC5A0B91B1F7}" type="presOf" srcId="{2AE6BE5A-23A6-44A0-A077-5F7C6065A7C5}" destId="{D20F7541-C1DE-4029-B311-1D094EB0EA7C}" srcOrd="0" destOrd="0" presId="urn:microsoft.com/office/officeart/2005/8/layout/list1#1"/>
    <dgm:cxn modelId="{5E6F479B-3D67-455B-B3A0-83F2DE6585BB}" type="presParOf" srcId="{552E2E34-F847-4E71-8B94-1096022514A7}" destId="{97CFB5DE-1C56-4926-9446-30964EC2279B}" srcOrd="5" destOrd="0" presId="urn:microsoft.com/office/officeart/2005/8/layout/list1#1"/>
    <dgm:cxn modelId="{4F5BB000-D546-46EA-B8AE-507C841F5A55}" type="presParOf" srcId="{552E2E34-F847-4E71-8B94-1096022514A7}" destId="{789A384A-1F53-4713-9DAD-43656C639692}" srcOrd="6" destOrd="0" presId="urn:microsoft.com/office/officeart/2005/8/layout/list1#1"/>
    <dgm:cxn modelId="{466A219B-BAD2-4950-96A1-8922AC1477A6}" type="presParOf" srcId="{552E2E34-F847-4E71-8B94-1096022514A7}" destId="{7FE2C8A7-460D-44B8-BDCC-B0DDE057B5E3}" srcOrd="7" destOrd="0" presId="urn:microsoft.com/office/officeart/2005/8/layout/list1#1"/>
    <dgm:cxn modelId="{B5D5BE49-79C4-46FE-BED9-EC519C20758D}" type="presParOf" srcId="{552E2E34-F847-4E71-8B94-1096022514A7}" destId="{988FDF10-57FF-4716-B219-55302F7573E8}" srcOrd="8" destOrd="0" presId="urn:microsoft.com/office/officeart/2005/8/layout/list1#1"/>
    <dgm:cxn modelId="{845539B6-8114-4E8D-BE38-F64075258BD8}" type="presParOf" srcId="{988FDF10-57FF-4716-B219-55302F7573E8}" destId="{CDA119D8-0EB7-4BC9-A67C-1453F3C6FA9C}" srcOrd="0" destOrd="8" presId="urn:microsoft.com/office/officeart/2005/8/layout/list1#1"/>
    <dgm:cxn modelId="{8C095453-A0CC-4312-9007-B4F2643967C6}" type="presOf" srcId="{4BAD2CF2-935E-4864-BB41-DD2C3124A314}" destId="{CDA119D8-0EB7-4BC9-A67C-1453F3C6FA9C}" srcOrd="0" destOrd="0" presId="urn:microsoft.com/office/officeart/2005/8/layout/list1#1"/>
    <dgm:cxn modelId="{B0CB7FBF-1ED6-410E-A5BA-2D290B764087}" type="presParOf" srcId="{988FDF10-57FF-4716-B219-55302F7573E8}" destId="{8793BB30-E4A0-489F-A7B8-558E506D7D51}" srcOrd="1" destOrd="8" presId="urn:microsoft.com/office/officeart/2005/8/layout/list1#1"/>
    <dgm:cxn modelId="{3DB5ABFF-4EBE-4E99-9DD4-2F4C0FD5414E}" type="presOf" srcId="{4BAD2CF2-935E-4864-BB41-DD2C3124A314}" destId="{8793BB30-E4A0-489F-A7B8-558E506D7D51}" srcOrd="0" destOrd="0" presId="urn:microsoft.com/office/officeart/2005/8/layout/list1#1"/>
    <dgm:cxn modelId="{B03FE29D-4375-4E79-B12E-C0D0789E459A}" type="presParOf" srcId="{552E2E34-F847-4E71-8B94-1096022514A7}" destId="{1E816B80-FD37-4EEB-BD94-7E82DC33CD44}" srcOrd="9" destOrd="0" presId="urn:microsoft.com/office/officeart/2005/8/layout/list1#1"/>
    <dgm:cxn modelId="{D26186B3-C371-478E-A567-D8B55EEA37F7}" type="presParOf" srcId="{552E2E34-F847-4E71-8B94-1096022514A7}" destId="{BBBF3F47-2212-48C4-A356-580D593B1BB5}" srcOrd="10" destOrd="0" presId="urn:microsoft.com/office/officeart/2005/8/layout/list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F64F6C0-BA71-48C3-8645-6C97B5C0D0B8}">
      <dsp:nvSpPr>
        <dsp:cNvPr id="0" name=""/>
        <dsp:cNvSpPr/>
      </dsp:nvSpPr>
      <dsp:spPr>
        <a:xfrm>
          <a:off x="0" y="1444833"/>
          <a:ext cx="8128000"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DD292B-1C7E-44DC-AD94-4EC697801AD1}">
      <dsp:nvSpPr>
        <dsp:cNvPr id="0" name=""/>
        <dsp:cNvSpPr/>
      </dsp:nvSpPr>
      <dsp:spPr>
        <a:xfrm>
          <a:off x="406400" y="1075833"/>
          <a:ext cx="56896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111250">
            <a:lnSpc>
              <a:spcPct val="90000"/>
            </a:lnSpc>
            <a:spcBef>
              <a:spcPct val="0"/>
            </a:spcBef>
            <a:spcAft>
              <a:spcPct val="35000"/>
            </a:spcAft>
          </a:pPr>
          <a:r>
            <a:rPr lang="zh-CN" altLang="en-US" sz="2500" kern="1200" dirty="0" smtClean="0">
              <a:latin typeface="+mn-ea"/>
            </a:rPr>
            <a:t>了解门禁系统的组成</a:t>
          </a:r>
          <a:endParaRPr lang="zh-CN" altLang="en-US" sz="2500" kern="1200" dirty="0"/>
        </a:p>
      </dsp:txBody>
      <dsp:txXfrm>
        <a:off x="406400" y="1075833"/>
        <a:ext cx="5689600" cy="738000"/>
      </dsp:txXfrm>
    </dsp:sp>
    <dsp:sp modelId="{789A384A-1F53-4713-9DAD-43656C639692}">
      <dsp:nvSpPr>
        <dsp:cNvPr id="0" name=""/>
        <dsp:cNvSpPr/>
      </dsp:nvSpPr>
      <dsp:spPr>
        <a:xfrm>
          <a:off x="0" y="2578833"/>
          <a:ext cx="8128000"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0F7541-C1DE-4029-B311-1D094EB0EA7C}">
      <dsp:nvSpPr>
        <dsp:cNvPr id="0" name=""/>
        <dsp:cNvSpPr/>
      </dsp:nvSpPr>
      <dsp:spPr>
        <a:xfrm>
          <a:off x="406400" y="2209833"/>
          <a:ext cx="56896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111250">
            <a:lnSpc>
              <a:spcPct val="90000"/>
            </a:lnSpc>
            <a:spcBef>
              <a:spcPct val="0"/>
            </a:spcBef>
            <a:spcAft>
              <a:spcPct val="35000"/>
            </a:spcAft>
          </a:pPr>
          <a:r>
            <a:rPr lang="zh-CN" altLang="en-US" sz="2500" kern="1200" dirty="0" smtClean="0">
              <a:latin typeface="+mn-ea"/>
            </a:rPr>
            <a:t>掌握门禁系统软件的一般操作与维护</a:t>
          </a:r>
          <a:endParaRPr lang="zh-CN" altLang="en-US" sz="2500" kern="1200" dirty="0"/>
        </a:p>
      </dsp:txBody>
      <dsp:txXfrm>
        <a:off x="406400" y="2209833"/>
        <a:ext cx="5689600" cy="738000"/>
      </dsp:txXfrm>
    </dsp:sp>
    <dsp:sp modelId="{BBBF3F47-2212-48C4-A356-580D593B1BB5}">
      <dsp:nvSpPr>
        <dsp:cNvPr id="0" name=""/>
        <dsp:cNvSpPr/>
      </dsp:nvSpPr>
      <dsp:spPr>
        <a:xfrm>
          <a:off x="0" y="3712833"/>
          <a:ext cx="8128000"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93BB30-E4A0-489F-A7B8-558E506D7D51}">
      <dsp:nvSpPr>
        <dsp:cNvPr id="0" name=""/>
        <dsp:cNvSpPr/>
      </dsp:nvSpPr>
      <dsp:spPr>
        <a:xfrm>
          <a:off x="406400" y="3343833"/>
          <a:ext cx="5689600" cy="738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111250">
            <a:lnSpc>
              <a:spcPct val="90000"/>
            </a:lnSpc>
            <a:spcBef>
              <a:spcPct val="0"/>
            </a:spcBef>
            <a:spcAft>
              <a:spcPct val="35000"/>
            </a:spcAft>
          </a:pPr>
          <a:r>
            <a:rPr lang="zh-CN" altLang="en-US" sz="2500" kern="1200" dirty="0" smtClean="0">
              <a:latin typeface="+mn-ea"/>
            </a:rPr>
            <a:t>解决一般常见问题</a:t>
          </a:r>
          <a:endParaRPr lang="zh-CN" altLang="en-US" sz="2500" kern="1200" dirty="0"/>
        </a:p>
      </dsp:txBody>
      <dsp:txXfrm>
        <a:off x="406400" y="3343833"/>
        <a:ext cx="5689600" cy="738000"/>
      </dsp:txXfrm>
    </dsp:sp>
  </dsp:spTree>
</dsp:drawing>
</file>

<file path=ppt/diagrams/layout1.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18187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润泽科技数据中心</a:t>
            </a:r>
            <a:endParaRPr lang="zh-CN" altLang="en-US" sz="3200" b="1" dirty="0" smtClean="0">
              <a:ln w="3175">
                <a:solidFill>
                  <a:srgbClr val="31A5D7"/>
                </a:solidFill>
              </a:ln>
              <a:solidFill>
                <a:schemeClr val="bg1"/>
              </a:solidFill>
              <a:latin typeface="+mj-ea"/>
              <a:ea typeface="+mj-ea"/>
            </a:endParaRPr>
          </a:p>
          <a:p>
            <a:pPr algn="ctr"/>
            <a:endParaRPr lang="en-US" altLang="zh-CN" sz="3200" b="1" dirty="0" smtClean="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58385" y="6093460"/>
            <a:ext cx="2868930"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fd7822eee3c587287323d4825493695"/>
          <p:cNvPicPr>
            <a:picLocks noChangeAspect="1"/>
          </p:cNvPicPr>
          <p:nvPr userDrawn="1"/>
        </p:nvPicPr>
        <p:blipFill>
          <a:blip r:embed="rId2" cstate="print"/>
          <a:stretch>
            <a:fillRect/>
          </a:stretch>
        </p:blipFill>
        <p:spPr>
          <a:xfrm>
            <a:off x="0" y="27305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smtClean="0">
                <a:solidFill>
                  <a:schemeClr val="accent1"/>
                </a:solidFill>
              </a:rPr>
              <a:t>目录</a:t>
            </a:r>
            <a:endParaRPr lang="zh-CN" altLang="en-US" sz="2400" b="1" dirty="0">
              <a:solidFill>
                <a:schemeClr val="accent1"/>
              </a:solidFill>
            </a:endParaRPr>
          </a:p>
        </p:txBody>
      </p:sp>
      <p:pic>
        <p:nvPicPr>
          <p:cNvPr id="2" name="图片 1" descr="fd7822eee3c587287323d4825493695"/>
          <p:cNvPicPr>
            <a:picLocks noChangeAspect="1"/>
          </p:cNvPicPr>
          <p:nvPr userDrawn="1"/>
        </p:nvPicPr>
        <p:blipFill>
          <a:blip r:embed="rId2" cstate="print"/>
          <a:stretch>
            <a:fillRect/>
          </a:stretch>
        </p:blipFill>
        <p:spPr>
          <a:xfrm>
            <a:off x="8216265" y="39433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22642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54265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152765" y="42354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026400"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7827010"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796353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911090" y="6089650"/>
            <a:ext cx="296100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pic>
        <p:nvPicPr>
          <p:cNvPr id="2" name="图片 1" descr="fd7822eee3c587287323d4825493695"/>
          <p:cNvPicPr>
            <a:picLocks noChangeAspect="1"/>
          </p:cNvPicPr>
          <p:nvPr userDrawn="1"/>
        </p:nvPicPr>
        <p:blipFill>
          <a:blip r:embed="rId2" cstate="print"/>
          <a:stretch>
            <a:fillRect/>
          </a:stretch>
        </p:blipFill>
        <p:spPr>
          <a:xfrm>
            <a:off x="8163560" y="17462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2279576" y="3198462"/>
            <a:ext cx="7560840" cy="5835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运维五</a:t>
            </a:r>
            <a:r>
              <a:rPr lang="zh-CN" altLang="en-US" sz="3200" b="1" dirty="0">
                <a:ln w="3175">
                  <a:solidFill>
                    <a:srgbClr val="31A5D7"/>
                  </a:solidFill>
                </a:ln>
                <a:solidFill>
                  <a:schemeClr val="bg1"/>
                </a:solidFill>
                <a:latin typeface="+mj-ea"/>
                <a:ea typeface="+mj-ea"/>
              </a:rPr>
              <a:t>部动力环境监控系统维护培训</a:t>
            </a:r>
            <a:endParaRPr lang="en-US" altLang="zh-CN" sz="3200" b="1" dirty="0" smtClean="0">
              <a:ln w="3175">
                <a:solidFill>
                  <a:srgbClr val="31A5D7"/>
                </a:solidFill>
              </a:ln>
              <a:solidFill>
                <a:schemeClr val="bg1"/>
              </a:solidFill>
              <a:latin typeface="+mj-ea"/>
              <a:ea typeface="+mj-ea"/>
            </a:endParaRPr>
          </a:p>
        </p:txBody>
      </p:sp>
      <p:sp>
        <p:nvSpPr>
          <p:cNvPr id="2" name="TextBox 1"/>
          <p:cNvSpPr txBox="1"/>
          <p:nvPr/>
        </p:nvSpPr>
        <p:spPr>
          <a:xfrm>
            <a:off x="8904312" y="4869160"/>
            <a:ext cx="1338828" cy="646331"/>
          </a:xfrm>
          <a:prstGeom prst="rect">
            <a:avLst/>
          </a:prstGeom>
          <a:noFill/>
        </p:spPr>
        <p:txBody>
          <a:bodyPr wrap="none" rtlCol="0">
            <a:spAutoFit/>
          </a:bodyPr>
          <a:lstStyle/>
          <a:p>
            <a:r>
              <a:rPr lang="zh-CN" altLang="en-US" dirty="0" smtClean="0"/>
              <a:t>培训讲师：</a:t>
            </a:r>
            <a:endParaRPr lang="en-US" altLang="zh-CN" dirty="0" smtClean="0"/>
          </a:p>
          <a:p>
            <a:r>
              <a:rPr lang="zh-CN" altLang="en-US" dirty="0" smtClean="0"/>
              <a:t>培训日期：</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smtClean="0">
                <a:latin typeface="+mn-ea"/>
              </a:rPr>
              <a:t>19</a:t>
            </a:r>
            <a:endParaRPr lang="en-US" altLang="zh-CN" dirty="0" smtClean="0">
              <a:latin typeface="+mn-ea"/>
            </a:endParaRPr>
          </a:p>
        </p:txBody>
      </p:sp>
      <p:sp>
        <p:nvSpPr>
          <p:cNvPr id="3"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动力环境监控系统维护</a:t>
            </a:r>
            <a:endParaRPr lang="zh-CN" altLang="en-US" sz="2400" b="1" dirty="0">
              <a:solidFill>
                <a:schemeClr val="accent1"/>
              </a:solidFill>
            </a:endParaRPr>
          </a:p>
        </p:txBody>
      </p:sp>
      <p:sp>
        <p:nvSpPr>
          <p:cNvPr id="4" name="TextBox 8"/>
          <p:cNvSpPr txBox="1"/>
          <p:nvPr/>
        </p:nvSpPr>
        <p:spPr>
          <a:xfrm>
            <a:off x="1211392" y="1235358"/>
            <a:ext cx="3600400" cy="398780"/>
          </a:xfrm>
          <a:prstGeom prst="rect">
            <a:avLst/>
          </a:prstGeom>
          <a:noFill/>
        </p:spPr>
        <p:txBody>
          <a:bodyPr wrap="square" rtlCol="0">
            <a:spAutoFit/>
          </a:bodyPr>
          <a:p>
            <a:r>
              <a:rPr lang="zh-CN" altLang="en-US" sz="2000" b="1" dirty="0" smtClean="0">
                <a:latin typeface="+mn-ea"/>
              </a:rPr>
              <a:t>三</a:t>
            </a:r>
            <a:r>
              <a:rPr lang="en-US" altLang="zh-CN" sz="2000" b="1" dirty="0" smtClean="0">
                <a:latin typeface="+mn-ea"/>
              </a:rPr>
              <a:t>.</a:t>
            </a:r>
            <a:r>
              <a:rPr lang="zh-CN" altLang="en-US" sz="2000" b="1" dirty="0" smtClean="0">
                <a:latin typeface="+mn-ea"/>
              </a:rPr>
              <a:t>蓄电池检测仪清尘维护</a:t>
            </a:r>
            <a:endParaRPr lang="zh-CN" altLang="en-US" sz="2000" b="1" dirty="0" smtClean="0">
              <a:latin typeface="+mn-ea"/>
            </a:endParaRPr>
          </a:p>
        </p:txBody>
      </p:sp>
      <p:pic>
        <p:nvPicPr>
          <p:cNvPr id="5" name="图片 4"/>
          <p:cNvPicPr>
            <a:picLocks noChangeAspect="1"/>
          </p:cNvPicPr>
          <p:nvPr/>
        </p:nvPicPr>
        <p:blipFill>
          <a:blip r:embed="rId1"/>
          <a:srcRect r="-1230"/>
          <a:stretch>
            <a:fillRect/>
          </a:stretch>
        </p:blipFill>
        <p:spPr>
          <a:xfrm>
            <a:off x="2564765" y="1791335"/>
            <a:ext cx="2455545" cy="4088765"/>
          </a:xfrm>
          <a:prstGeom prst="rect">
            <a:avLst/>
          </a:prstGeom>
        </p:spPr>
      </p:pic>
      <p:sp>
        <p:nvSpPr>
          <p:cNvPr id="11" name="TextBox 6"/>
          <p:cNvSpPr txBox="1"/>
          <p:nvPr/>
        </p:nvSpPr>
        <p:spPr>
          <a:xfrm>
            <a:off x="6279515" y="2146935"/>
            <a:ext cx="3704590" cy="1476375"/>
          </a:xfrm>
          <a:prstGeom prst="rect">
            <a:avLst/>
          </a:prstGeom>
          <a:noFill/>
        </p:spPr>
        <p:txBody>
          <a:bodyPr wrap="square" rtlCol="0">
            <a:spAutoFit/>
          </a:bodyPr>
          <a:p>
            <a:r>
              <a:rPr lang="en-US" altLang="zh-CN" dirty="0" smtClean="0">
                <a:latin typeface="+mn-ea"/>
              </a:rPr>
              <a:t>1.</a:t>
            </a:r>
            <a:r>
              <a:rPr lang="zh-CN" altLang="en-US" dirty="0" smtClean="0">
                <a:latin typeface="+mn-ea"/>
              </a:rPr>
              <a:t>根据根据规定维护计划定期擦拭嵌入式表面，保持设备清洁</a:t>
            </a:r>
            <a:endParaRPr lang="en-US" altLang="zh-CN" dirty="0" smtClean="0">
              <a:latin typeface="+mn-ea"/>
            </a:endParaRPr>
          </a:p>
          <a:p>
            <a:endParaRPr lang="en-US" altLang="zh-CN" dirty="0" smtClean="0">
              <a:latin typeface="+mn-ea"/>
            </a:endParaRPr>
          </a:p>
          <a:p>
            <a:r>
              <a:rPr lang="en-US" altLang="zh-CN" dirty="0" smtClean="0">
                <a:latin typeface="+mn-ea"/>
              </a:rPr>
              <a:t>2.</a:t>
            </a:r>
            <a:r>
              <a:rPr lang="zh-CN" altLang="en-US" dirty="0" smtClean="0">
                <a:latin typeface="+mn-ea"/>
              </a:rPr>
              <a:t>检查蓄电池检测仪</a:t>
            </a:r>
            <a:r>
              <a:rPr lang="zh-CN" altLang="en-US" dirty="0" smtClean="0">
                <a:latin typeface="+mn-ea"/>
                <a:sym typeface="+mn-ea"/>
              </a:rPr>
              <a:t>工作指示灯是否正常，电源供电是否正常</a:t>
            </a:r>
            <a:endParaRPr lang="zh-CN" altLang="en-US" dirty="0" smtClean="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smtClean="0">
              <a:latin typeface="+mn-ea"/>
            </a:endParaRPr>
          </a:p>
        </p:txBody>
      </p:sp>
      <p:sp>
        <p:nvSpPr>
          <p:cNvPr id="3"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动力环境监控系统维护</a:t>
            </a:r>
            <a:endParaRPr lang="zh-CN" altLang="en-US" sz="2400" b="1" dirty="0">
              <a:solidFill>
                <a:schemeClr val="accent1"/>
              </a:solidFill>
            </a:endParaRPr>
          </a:p>
        </p:txBody>
      </p:sp>
      <p:sp>
        <p:nvSpPr>
          <p:cNvPr id="4" name="TextBox 8"/>
          <p:cNvSpPr txBox="1"/>
          <p:nvPr/>
        </p:nvSpPr>
        <p:spPr>
          <a:xfrm>
            <a:off x="1283147" y="1235358"/>
            <a:ext cx="3600400" cy="398780"/>
          </a:xfrm>
          <a:prstGeom prst="rect">
            <a:avLst/>
          </a:prstGeom>
          <a:noFill/>
        </p:spPr>
        <p:txBody>
          <a:bodyPr wrap="square" rtlCol="0">
            <a:spAutoFit/>
          </a:bodyPr>
          <a:p>
            <a:r>
              <a:rPr lang="zh-CN" altLang="en-US" sz="2000" b="1" dirty="0" smtClean="0">
                <a:latin typeface="+mn-ea"/>
              </a:rPr>
              <a:t>四</a:t>
            </a:r>
            <a:r>
              <a:rPr lang="en-US" altLang="zh-CN" sz="2000" b="1" dirty="0" smtClean="0">
                <a:latin typeface="+mn-ea"/>
              </a:rPr>
              <a:t>.</a:t>
            </a:r>
            <a:r>
              <a:rPr lang="zh-CN" altLang="en-US" sz="2000" b="1" dirty="0" smtClean="0">
                <a:latin typeface="+mn-ea"/>
              </a:rPr>
              <a:t>设备采集箱清尘维护</a:t>
            </a:r>
            <a:endParaRPr lang="zh-CN" altLang="en-US" sz="2000" b="1" dirty="0" smtClean="0">
              <a:latin typeface="+mn-ea"/>
            </a:endParaRPr>
          </a:p>
        </p:txBody>
      </p:sp>
      <p:pic>
        <p:nvPicPr>
          <p:cNvPr id="6" name="图片 5"/>
          <p:cNvPicPr>
            <a:picLocks noChangeAspect="1"/>
          </p:cNvPicPr>
          <p:nvPr/>
        </p:nvPicPr>
        <p:blipFill>
          <a:blip r:embed="rId1"/>
          <a:stretch>
            <a:fillRect/>
          </a:stretch>
        </p:blipFill>
        <p:spPr>
          <a:xfrm>
            <a:off x="3830320" y="1851025"/>
            <a:ext cx="1774825" cy="3673475"/>
          </a:xfrm>
          <a:prstGeom prst="rect">
            <a:avLst/>
          </a:prstGeom>
        </p:spPr>
      </p:pic>
      <p:pic>
        <p:nvPicPr>
          <p:cNvPr id="7" name="图片 6"/>
          <p:cNvPicPr>
            <a:picLocks noChangeAspect="1"/>
          </p:cNvPicPr>
          <p:nvPr/>
        </p:nvPicPr>
        <p:blipFill>
          <a:blip r:embed="rId2"/>
          <a:stretch>
            <a:fillRect/>
          </a:stretch>
        </p:blipFill>
        <p:spPr>
          <a:xfrm>
            <a:off x="1892935" y="1851660"/>
            <a:ext cx="1772920" cy="3672840"/>
          </a:xfrm>
          <a:prstGeom prst="rect">
            <a:avLst/>
          </a:prstGeom>
        </p:spPr>
      </p:pic>
      <p:sp>
        <p:nvSpPr>
          <p:cNvPr id="9" name="TextBox 8"/>
          <p:cNvSpPr txBox="1"/>
          <p:nvPr/>
        </p:nvSpPr>
        <p:spPr>
          <a:xfrm>
            <a:off x="6025074" y="1973978"/>
            <a:ext cx="3672408" cy="645160"/>
          </a:xfrm>
          <a:prstGeom prst="rect">
            <a:avLst/>
          </a:prstGeom>
          <a:noFill/>
        </p:spPr>
        <p:txBody>
          <a:bodyPr wrap="square" rtlCol="0">
            <a:spAutoFit/>
          </a:bodyPr>
          <a:p>
            <a:r>
              <a:rPr lang="en-US" altLang="zh-CN" dirty="0" smtClean="0">
                <a:latin typeface="+mn-ea"/>
              </a:rPr>
              <a:t>1.</a:t>
            </a:r>
            <a:r>
              <a:rPr lang="zh-CN" altLang="en-US" dirty="0" smtClean="0">
                <a:latin typeface="+mn-ea"/>
              </a:rPr>
              <a:t>设备采集箱</a:t>
            </a:r>
            <a:r>
              <a:rPr lang="zh-CN" altLang="en-US" dirty="0" smtClean="0"/>
              <a:t>体表面的灰尘清扫干净，用半干毛巾擦拭</a:t>
            </a:r>
            <a:endParaRPr lang="zh-CN" altLang="en-US" dirty="0"/>
          </a:p>
        </p:txBody>
      </p:sp>
      <p:sp>
        <p:nvSpPr>
          <p:cNvPr id="8" name="TextBox 10"/>
          <p:cNvSpPr txBox="1"/>
          <p:nvPr/>
        </p:nvSpPr>
        <p:spPr>
          <a:xfrm>
            <a:off x="6024880" y="2778125"/>
            <a:ext cx="3608070" cy="1198880"/>
          </a:xfrm>
          <a:prstGeom prst="rect">
            <a:avLst/>
          </a:prstGeom>
          <a:noFill/>
        </p:spPr>
        <p:txBody>
          <a:bodyPr wrap="square" rtlCol="0">
            <a:spAutoFit/>
          </a:bodyPr>
          <a:p>
            <a:r>
              <a:rPr lang="en-US" altLang="zh-CN" dirty="0" smtClean="0">
                <a:latin typeface="+mn-ea"/>
              </a:rPr>
              <a:t>2.</a:t>
            </a:r>
            <a:r>
              <a:rPr lang="zh-CN" altLang="en-US" dirty="0" smtClean="0">
                <a:latin typeface="+mn-ea"/>
                <a:sym typeface="+mn-ea"/>
              </a:rPr>
              <a:t>设备采集箱</a:t>
            </a:r>
            <a:r>
              <a:rPr lang="zh-CN" altLang="en-US" dirty="0" smtClean="0"/>
              <a:t>内部的灰尘用毛刷清扫干净，并检查内部线路及端口是否有虚接、过热、老化、松动等情况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dirty="0">
                <a:latin typeface="+mn-ea"/>
              </a:rPr>
              <a:t>21</a:t>
            </a:r>
            <a:endParaRPr lang="en-US" altLang="zh-CN" dirty="0">
              <a:latin typeface="+mn-ea"/>
            </a:endParaRPr>
          </a:p>
        </p:txBody>
      </p:sp>
      <p:sp>
        <p:nvSpPr>
          <p:cNvPr id="3"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动力环境监控系统维护</a:t>
            </a:r>
            <a:endParaRPr lang="zh-CN" altLang="en-US" sz="2400" b="1" dirty="0">
              <a:solidFill>
                <a:schemeClr val="accent1"/>
              </a:solidFill>
            </a:endParaRPr>
          </a:p>
        </p:txBody>
      </p:sp>
      <p:sp>
        <p:nvSpPr>
          <p:cNvPr id="4" name="TextBox 8"/>
          <p:cNvSpPr txBox="1"/>
          <p:nvPr/>
        </p:nvSpPr>
        <p:spPr>
          <a:xfrm>
            <a:off x="1067882" y="1235358"/>
            <a:ext cx="3600400" cy="398780"/>
          </a:xfrm>
          <a:prstGeom prst="rect">
            <a:avLst/>
          </a:prstGeom>
          <a:noFill/>
        </p:spPr>
        <p:txBody>
          <a:bodyPr wrap="square" rtlCol="0">
            <a:spAutoFit/>
          </a:bodyPr>
          <a:p>
            <a:r>
              <a:rPr lang="zh-CN" altLang="en-US" sz="2000" b="1" dirty="0" smtClean="0">
                <a:latin typeface="+mn-ea"/>
              </a:rPr>
              <a:t>五</a:t>
            </a:r>
            <a:r>
              <a:rPr lang="en-US" altLang="zh-CN" sz="2000" b="1" dirty="0" smtClean="0">
                <a:latin typeface="+mn-ea"/>
              </a:rPr>
              <a:t>.</a:t>
            </a:r>
            <a:r>
              <a:rPr lang="zh-CN" altLang="en-US" sz="2000" b="1" dirty="0" smtClean="0">
                <a:latin typeface="+mn-ea"/>
              </a:rPr>
              <a:t>服务器与交换机清尘维护</a:t>
            </a:r>
            <a:endParaRPr lang="zh-CN" altLang="en-US" sz="2000" b="1" dirty="0" smtClean="0">
              <a:latin typeface="+mn-ea"/>
            </a:endParaRPr>
          </a:p>
        </p:txBody>
      </p:sp>
      <p:sp>
        <p:nvSpPr>
          <p:cNvPr id="6" name="TextBox 5"/>
          <p:cNvSpPr txBox="1"/>
          <p:nvPr/>
        </p:nvSpPr>
        <p:spPr>
          <a:xfrm>
            <a:off x="6858000" y="2767965"/>
            <a:ext cx="2548255" cy="1322070"/>
          </a:xfrm>
          <a:prstGeom prst="rect">
            <a:avLst/>
          </a:prstGeom>
          <a:noFill/>
        </p:spPr>
        <p:txBody>
          <a:bodyPr wrap="square" rtlCol="0">
            <a:spAutoFit/>
          </a:bodyPr>
          <a:p>
            <a:r>
              <a:rPr lang="en-US" altLang="zh-CN" sz="2000" dirty="0" smtClean="0">
                <a:latin typeface="+mn-ea"/>
              </a:rPr>
              <a:t>1.</a:t>
            </a:r>
            <a:r>
              <a:rPr lang="zh-CN" altLang="en-US" sz="2000" dirty="0" smtClean="0"/>
              <a:t>定期清洁服务器与交换机机柜，保持室内环境和机柜的干净整洁</a:t>
            </a:r>
            <a:endParaRPr lang="zh-CN" altLang="en-US" sz="2000" dirty="0"/>
          </a:p>
        </p:txBody>
      </p:sp>
      <p:pic>
        <p:nvPicPr>
          <p:cNvPr id="5" name="图片 4"/>
          <p:cNvPicPr>
            <a:picLocks noChangeAspect="1"/>
          </p:cNvPicPr>
          <p:nvPr/>
        </p:nvPicPr>
        <p:blipFill>
          <a:blip r:embed="rId1"/>
          <a:stretch>
            <a:fillRect/>
          </a:stretch>
        </p:blipFill>
        <p:spPr>
          <a:xfrm>
            <a:off x="1823720" y="1733550"/>
            <a:ext cx="2089150" cy="4324350"/>
          </a:xfrm>
          <a:prstGeom prst="rect">
            <a:avLst/>
          </a:prstGeom>
        </p:spPr>
      </p:pic>
      <p:pic>
        <p:nvPicPr>
          <p:cNvPr id="7" name="图片 6"/>
          <p:cNvPicPr>
            <a:picLocks noChangeAspect="1"/>
          </p:cNvPicPr>
          <p:nvPr/>
        </p:nvPicPr>
        <p:blipFill>
          <a:blip r:embed="rId2"/>
          <a:stretch>
            <a:fillRect/>
          </a:stretch>
        </p:blipFill>
        <p:spPr>
          <a:xfrm>
            <a:off x="4137660" y="1733550"/>
            <a:ext cx="2088515" cy="4324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常见问题解决流程</a:t>
            </a:r>
            <a:endParaRPr lang="zh-CN" altLang="en-US" sz="2400" b="1" dirty="0">
              <a:solidFill>
                <a:schemeClr val="accent1"/>
              </a:solidFill>
            </a:endParaRPr>
          </a:p>
        </p:txBody>
      </p:sp>
      <p:sp>
        <p:nvSpPr>
          <p:cNvPr id="4" name="TextBox 3"/>
          <p:cNvSpPr txBox="1"/>
          <p:nvPr/>
        </p:nvSpPr>
        <p:spPr>
          <a:xfrm>
            <a:off x="978729" y="1256308"/>
            <a:ext cx="9073008" cy="398780"/>
          </a:xfrm>
          <a:prstGeom prst="rect">
            <a:avLst/>
          </a:prstGeom>
          <a:noFill/>
        </p:spPr>
        <p:txBody>
          <a:bodyPr wrap="square" rtlCol="0">
            <a:spAutoFit/>
          </a:bodyPr>
          <a:p>
            <a:r>
              <a:rPr lang="zh-CN" altLang="en-US" sz="2000" dirty="0" smtClean="0">
                <a:latin typeface="+mn-ea"/>
                <a:cs typeface="+mn-ea"/>
              </a:rPr>
              <a:t>一、</a:t>
            </a:r>
            <a:r>
              <a:rPr lang="en-US" altLang="zh-CN" sz="2000" dirty="0" smtClean="0">
                <a:latin typeface="+mn-ea"/>
                <a:cs typeface="+mn-ea"/>
              </a:rPr>
              <a:t> </a:t>
            </a:r>
            <a:r>
              <a:rPr lang="zh-CN" altLang="en-US" sz="2000" dirty="0" smtClean="0">
                <a:latin typeface="+mn-ea"/>
                <a:cs typeface="+mn-ea"/>
              </a:rPr>
              <a:t>打开监控软件后无数据刷新</a:t>
            </a:r>
            <a:endParaRPr lang="zh-CN" altLang="en-US" dirty="0">
              <a:latin typeface="+mn-ea"/>
              <a:cs typeface="+mn-ea"/>
            </a:endParaRPr>
          </a:p>
        </p:txBody>
      </p:sp>
      <p:sp>
        <p:nvSpPr>
          <p:cNvPr id="5" name="TextBox 3"/>
          <p:cNvSpPr txBox="1"/>
          <p:nvPr/>
        </p:nvSpPr>
        <p:spPr>
          <a:xfrm>
            <a:off x="1635319" y="1655088"/>
            <a:ext cx="9073008" cy="1753235"/>
          </a:xfrm>
          <a:prstGeom prst="rect">
            <a:avLst/>
          </a:prstGeom>
          <a:noFill/>
        </p:spPr>
        <p:txBody>
          <a:bodyPr wrap="square" rtlCol="0">
            <a:spAutoFit/>
          </a:bodyPr>
          <a:p>
            <a:r>
              <a:rPr lang="zh-CN" altLang="en-US" dirty="0" smtClean="0">
                <a:latin typeface="+mn-ea"/>
                <a:cs typeface="+mn-ea"/>
              </a:rPr>
              <a:t>解决方法：</a:t>
            </a:r>
            <a:endParaRPr lang="en-US" altLang="zh-CN" dirty="0" smtClean="0">
              <a:latin typeface="+mn-ea"/>
              <a:cs typeface="+mn-ea"/>
            </a:endParaRPr>
          </a:p>
          <a:p>
            <a:r>
              <a:rPr lang="en-US" altLang="zh-CN" dirty="0" smtClean="0">
                <a:latin typeface="+mn-ea"/>
                <a:cs typeface="+mn-ea"/>
              </a:rPr>
              <a:t>1.</a:t>
            </a:r>
            <a:r>
              <a:rPr lang="zh-CN" altLang="en-US" dirty="0" smtClean="0">
                <a:latin typeface="+mn-ea"/>
                <a:cs typeface="+mn-ea"/>
              </a:rPr>
              <a:t>检查监控软件是否打开</a:t>
            </a:r>
            <a:r>
              <a:rPr lang="en-US" altLang="zh-CN" dirty="0" smtClean="0">
                <a:latin typeface="+mn-ea"/>
                <a:cs typeface="+mn-ea"/>
              </a:rPr>
              <a:t>agent</a:t>
            </a:r>
            <a:r>
              <a:rPr lang="zh-CN" altLang="en-US" dirty="0" smtClean="0">
                <a:latin typeface="+mn-ea"/>
                <a:cs typeface="+mn-ea"/>
              </a:rPr>
              <a:t>连接状态。</a:t>
            </a:r>
            <a:endParaRPr lang="en-US" altLang="zh-CN" dirty="0" smtClean="0">
              <a:latin typeface="+mn-ea"/>
              <a:cs typeface="+mn-ea"/>
            </a:endParaRPr>
          </a:p>
          <a:p>
            <a:r>
              <a:rPr lang="en-US" altLang="zh-CN" dirty="0" smtClean="0">
                <a:latin typeface="+mn-ea"/>
                <a:cs typeface="+mn-ea"/>
              </a:rPr>
              <a:t>2.</a:t>
            </a:r>
            <a:r>
              <a:rPr lang="zh-CN" altLang="en-US" dirty="0" smtClean="0">
                <a:latin typeface="+mn-ea"/>
                <a:cs typeface="+mn-ea"/>
              </a:rPr>
              <a:t>查看</a:t>
            </a:r>
            <a:r>
              <a:rPr lang="en-US" altLang="zh-CN" dirty="0" smtClean="0">
                <a:latin typeface="+mn-ea"/>
                <a:cs typeface="+mn-ea"/>
              </a:rPr>
              <a:t>IE</a:t>
            </a:r>
            <a:r>
              <a:rPr lang="zh-CN" altLang="en-US" dirty="0" smtClean="0">
                <a:latin typeface="+mn-ea"/>
                <a:cs typeface="+mn-ea"/>
              </a:rPr>
              <a:t>是否处于假死状态，刷新重试。</a:t>
            </a:r>
            <a:endParaRPr lang="en-US" altLang="zh-CN" dirty="0" smtClean="0">
              <a:latin typeface="+mn-ea"/>
              <a:cs typeface="+mn-ea"/>
            </a:endParaRPr>
          </a:p>
          <a:p>
            <a:r>
              <a:rPr lang="en-US" altLang="zh-CN" dirty="0" smtClean="0">
                <a:latin typeface="+mn-ea"/>
                <a:cs typeface="+mn-ea"/>
              </a:rPr>
              <a:t>3.</a:t>
            </a:r>
            <a:r>
              <a:rPr lang="zh-CN" altLang="en-US" dirty="0" smtClean="0">
                <a:latin typeface="+mn-ea"/>
                <a:cs typeface="+mn-ea"/>
              </a:rPr>
              <a:t>在数据显示窗口调试看数据是否正常。</a:t>
            </a:r>
            <a:endParaRPr lang="en-US" altLang="zh-CN" dirty="0" smtClean="0">
              <a:latin typeface="+mn-ea"/>
              <a:cs typeface="+mn-ea"/>
            </a:endParaRPr>
          </a:p>
          <a:p>
            <a:r>
              <a:rPr lang="en-US" altLang="zh-CN" dirty="0" smtClean="0">
                <a:latin typeface="+mn-ea"/>
                <a:cs typeface="+mn-ea"/>
              </a:rPr>
              <a:t>4.telnet</a:t>
            </a:r>
            <a:r>
              <a:rPr lang="zh-CN" altLang="en-US" dirty="0" smtClean="0">
                <a:latin typeface="+mn-ea"/>
                <a:cs typeface="+mn-ea"/>
              </a:rPr>
              <a:t>嵌入式端口看是否能接受到采集程序发过来的数据包。</a:t>
            </a:r>
            <a:endParaRPr lang="en-US" altLang="zh-CN" dirty="0" smtClean="0">
              <a:latin typeface="+mn-ea"/>
              <a:cs typeface="+mn-ea"/>
            </a:endParaRPr>
          </a:p>
          <a:p>
            <a:r>
              <a:rPr lang="en-US" altLang="zh-CN" dirty="0" smtClean="0">
                <a:latin typeface="+mn-ea"/>
                <a:cs typeface="+mn-ea"/>
              </a:rPr>
              <a:t>5.</a:t>
            </a:r>
            <a:r>
              <a:rPr lang="zh-CN" altLang="en-US" dirty="0" smtClean="0">
                <a:latin typeface="+mn-ea"/>
                <a:cs typeface="+mn-ea"/>
              </a:rPr>
              <a:t>以上无法处理，需联系工程师支持。</a:t>
            </a:r>
            <a:endParaRPr lang="zh-CN" altLang="en-US" dirty="0">
              <a:latin typeface="+mn-ea"/>
              <a:cs typeface="+mn-ea"/>
            </a:endParaRPr>
          </a:p>
        </p:txBody>
      </p:sp>
      <p:sp>
        <p:nvSpPr>
          <p:cNvPr id="3" name="TextBox 3"/>
          <p:cNvSpPr txBox="1"/>
          <p:nvPr/>
        </p:nvSpPr>
        <p:spPr>
          <a:xfrm>
            <a:off x="978223" y="3407941"/>
            <a:ext cx="10657184" cy="398780"/>
          </a:xfrm>
          <a:prstGeom prst="rect">
            <a:avLst/>
          </a:prstGeom>
          <a:noFill/>
        </p:spPr>
        <p:txBody>
          <a:bodyPr wrap="square" rtlCol="0">
            <a:spAutoFit/>
          </a:bodyPr>
          <a:p>
            <a:r>
              <a:rPr lang="zh-CN" altLang="en-US" sz="2000" dirty="0" smtClean="0">
                <a:latin typeface="+mn-ea"/>
                <a:cs typeface="+mn-ea"/>
              </a:rPr>
              <a:t>二、 </a:t>
            </a:r>
            <a:r>
              <a:rPr lang="en-US" altLang="zh-CN" sz="2000" dirty="0" smtClean="0">
                <a:latin typeface="+mn-ea"/>
                <a:cs typeface="+mn-ea"/>
              </a:rPr>
              <a:t>Web</a:t>
            </a:r>
            <a:r>
              <a:rPr lang="zh-CN" altLang="en-US" sz="2000" dirty="0" smtClean="0">
                <a:latin typeface="+mn-ea"/>
                <a:cs typeface="+mn-ea"/>
              </a:rPr>
              <a:t>无法登陆到系统</a:t>
            </a:r>
            <a:endParaRPr lang="zh-CN" altLang="en-US" sz="2000" dirty="0" smtClean="0">
              <a:latin typeface="+mn-ea"/>
              <a:cs typeface="+mn-ea"/>
            </a:endParaRPr>
          </a:p>
        </p:txBody>
      </p:sp>
      <p:sp>
        <p:nvSpPr>
          <p:cNvPr id="7" name="TextBox 3"/>
          <p:cNvSpPr txBox="1"/>
          <p:nvPr/>
        </p:nvSpPr>
        <p:spPr>
          <a:xfrm>
            <a:off x="1634813" y="3852441"/>
            <a:ext cx="10657184" cy="1476375"/>
          </a:xfrm>
          <a:prstGeom prst="rect">
            <a:avLst/>
          </a:prstGeom>
          <a:noFill/>
        </p:spPr>
        <p:txBody>
          <a:bodyPr wrap="square" rtlCol="0">
            <a:spAutoFit/>
          </a:bodyPr>
          <a:p>
            <a:r>
              <a:rPr lang="zh-CN" altLang="en-US" dirty="0" smtClean="0">
                <a:latin typeface="+mn-ea"/>
                <a:cs typeface="+mn-ea"/>
              </a:rPr>
              <a:t>解决方法：</a:t>
            </a:r>
            <a:endParaRPr lang="en-US" altLang="zh-CN" dirty="0" smtClean="0">
              <a:latin typeface="+mn-ea"/>
              <a:cs typeface="+mn-ea"/>
            </a:endParaRPr>
          </a:p>
          <a:p>
            <a:r>
              <a:rPr lang="en-US" altLang="zh-CN" dirty="0" smtClean="0">
                <a:latin typeface="+mn-ea"/>
                <a:cs typeface="+mn-ea"/>
              </a:rPr>
              <a:t>1.</a:t>
            </a:r>
            <a:r>
              <a:rPr lang="zh-CN" altLang="en-US" dirty="0" smtClean="0">
                <a:latin typeface="+mn-ea"/>
                <a:cs typeface="+mn-ea"/>
              </a:rPr>
              <a:t>检查</a:t>
            </a:r>
            <a:r>
              <a:rPr lang="en-US" altLang="zh-CN" dirty="0" smtClean="0">
                <a:latin typeface="+mn-ea"/>
                <a:cs typeface="+mn-ea"/>
              </a:rPr>
              <a:t>ping</a:t>
            </a:r>
            <a:r>
              <a:rPr lang="zh-CN" altLang="en-US" dirty="0" smtClean="0">
                <a:latin typeface="+mn-ea"/>
                <a:cs typeface="+mn-ea"/>
              </a:rPr>
              <a:t>监控主机地址是否正常。</a:t>
            </a:r>
            <a:endParaRPr lang="en-US" altLang="zh-CN" dirty="0" smtClean="0">
              <a:latin typeface="+mn-ea"/>
              <a:cs typeface="+mn-ea"/>
            </a:endParaRPr>
          </a:p>
          <a:p>
            <a:r>
              <a:rPr lang="en-US" altLang="zh-CN" dirty="0" smtClean="0">
                <a:latin typeface="+mn-ea"/>
                <a:cs typeface="+mn-ea"/>
              </a:rPr>
              <a:t>2.</a:t>
            </a:r>
            <a:r>
              <a:rPr lang="zh-CN" altLang="en-US" dirty="0" smtClean="0">
                <a:latin typeface="+mn-ea"/>
                <a:cs typeface="+mn-ea"/>
              </a:rPr>
              <a:t>检查</a:t>
            </a:r>
            <a:r>
              <a:rPr lang="en-US" altLang="zh-CN" dirty="0" smtClean="0">
                <a:latin typeface="+mn-ea"/>
                <a:cs typeface="+mn-ea"/>
              </a:rPr>
              <a:t>IE</a:t>
            </a:r>
            <a:r>
              <a:rPr lang="zh-CN" altLang="en-US" dirty="0" smtClean="0">
                <a:latin typeface="+mn-ea"/>
                <a:cs typeface="+mn-ea"/>
              </a:rPr>
              <a:t>浏览器是否正常。</a:t>
            </a:r>
            <a:endParaRPr lang="en-US" altLang="zh-CN" dirty="0" smtClean="0">
              <a:latin typeface="+mn-ea"/>
              <a:cs typeface="+mn-ea"/>
            </a:endParaRPr>
          </a:p>
          <a:p>
            <a:r>
              <a:rPr lang="en-US" altLang="zh-CN" dirty="0" smtClean="0">
                <a:latin typeface="+mn-ea"/>
                <a:cs typeface="+mn-ea"/>
              </a:rPr>
              <a:t>3.</a:t>
            </a:r>
            <a:r>
              <a:rPr lang="zh-CN" altLang="en-US" dirty="0" smtClean="0">
                <a:latin typeface="+mn-ea"/>
                <a:cs typeface="+mn-ea"/>
              </a:rPr>
              <a:t>检查防火墙是否添加了例外端口。</a:t>
            </a:r>
            <a:endParaRPr lang="en-US" altLang="zh-CN" dirty="0" smtClean="0">
              <a:latin typeface="+mn-ea"/>
              <a:cs typeface="+mn-ea"/>
            </a:endParaRPr>
          </a:p>
          <a:p>
            <a:r>
              <a:rPr lang="en-US" altLang="zh-CN" dirty="0" smtClean="0">
                <a:latin typeface="+mn-ea"/>
                <a:cs typeface="+mn-ea"/>
              </a:rPr>
              <a:t>4.</a:t>
            </a:r>
            <a:r>
              <a:rPr lang="zh-CN" altLang="en-US" dirty="0" smtClean="0">
                <a:latin typeface="+mn-ea"/>
                <a:cs typeface="+mn-ea"/>
              </a:rPr>
              <a:t>以上无法处理，需联系工程师支持。</a:t>
            </a:r>
            <a:endParaRPr lang="en-US" altLang="zh-CN" dirty="0" smtClean="0">
              <a:latin typeface="+mn-ea"/>
              <a:cs typeface="+mn-ea"/>
            </a:endParaRPr>
          </a:p>
        </p:txBody>
      </p:sp>
    </p:spTree>
  </p:cSld>
  <p:clrMapOvr>
    <a:masterClrMapping/>
  </p:clrMapOvr>
  <p:transition>
    <p:zoom dir="in"/>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常见问题解决流程</a:t>
            </a:r>
            <a:endParaRPr lang="zh-CN" altLang="en-US" sz="2400" b="1" dirty="0">
              <a:solidFill>
                <a:schemeClr val="accent1"/>
              </a:solidFill>
            </a:endParaRPr>
          </a:p>
        </p:txBody>
      </p:sp>
      <p:sp>
        <p:nvSpPr>
          <p:cNvPr id="4" name="TextBox 3"/>
          <p:cNvSpPr txBox="1"/>
          <p:nvPr/>
        </p:nvSpPr>
        <p:spPr>
          <a:xfrm>
            <a:off x="767155" y="1197640"/>
            <a:ext cx="10657184" cy="398780"/>
          </a:xfrm>
          <a:prstGeom prst="rect">
            <a:avLst/>
          </a:prstGeom>
          <a:noFill/>
        </p:spPr>
        <p:txBody>
          <a:bodyPr wrap="square" rtlCol="0">
            <a:spAutoFit/>
          </a:bodyPr>
          <a:p>
            <a:r>
              <a:rPr lang="zh-CN" altLang="en-US" sz="2000" dirty="0" smtClean="0">
                <a:latin typeface="+mn-ea"/>
                <a:cs typeface="+mn-ea"/>
              </a:rPr>
              <a:t>三、</a:t>
            </a:r>
            <a:r>
              <a:rPr lang="en-US" altLang="zh-CN" sz="2000" dirty="0" smtClean="0">
                <a:latin typeface="+mn-ea"/>
                <a:cs typeface="+mn-ea"/>
              </a:rPr>
              <a:t> </a:t>
            </a:r>
            <a:r>
              <a:rPr lang="zh-CN" altLang="en-US" sz="2000" dirty="0" smtClean="0">
                <a:latin typeface="+mn-ea"/>
                <a:cs typeface="+mn-ea"/>
              </a:rPr>
              <a:t>某设备长期无数据刷新</a:t>
            </a:r>
            <a:endParaRPr lang="en-US" altLang="zh-CN" sz="3200" dirty="0" smtClean="0"/>
          </a:p>
        </p:txBody>
      </p:sp>
      <p:sp>
        <p:nvSpPr>
          <p:cNvPr id="7" name="TextBox 3"/>
          <p:cNvSpPr txBox="1"/>
          <p:nvPr/>
        </p:nvSpPr>
        <p:spPr>
          <a:xfrm>
            <a:off x="767790" y="3719225"/>
            <a:ext cx="10657184" cy="398780"/>
          </a:xfrm>
          <a:prstGeom prst="rect">
            <a:avLst/>
          </a:prstGeom>
          <a:noFill/>
        </p:spPr>
        <p:txBody>
          <a:bodyPr wrap="square" rtlCol="0">
            <a:spAutoFit/>
          </a:bodyPr>
          <a:p>
            <a:r>
              <a:rPr lang="zh-CN" altLang="en-US" sz="2000" dirty="0" smtClean="0">
                <a:latin typeface="+mn-ea"/>
                <a:cs typeface="+mn-ea"/>
              </a:rPr>
              <a:t>四、</a:t>
            </a:r>
            <a:r>
              <a:rPr lang="en-US" altLang="zh-CN" sz="2000" dirty="0" smtClean="0">
                <a:latin typeface="+mn-ea"/>
                <a:cs typeface="+mn-ea"/>
              </a:rPr>
              <a:t> </a:t>
            </a:r>
            <a:r>
              <a:rPr lang="zh-CN" altLang="en-US" sz="2000" dirty="0" smtClean="0">
                <a:latin typeface="+mn-ea"/>
                <a:cs typeface="+mn-ea"/>
              </a:rPr>
              <a:t>现场设备存在报警未能接受到短信提醒</a:t>
            </a:r>
            <a:r>
              <a:rPr lang="en-US" altLang="zh-CN" dirty="0" smtClean="0">
                <a:latin typeface="+mn-ea"/>
                <a:cs typeface="+mn-ea"/>
              </a:rPr>
              <a:t>  </a:t>
            </a:r>
            <a:endParaRPr lang="en-US" altLang="zh-CN" dirty="0" smtClean="0">
              <a:latin typeface="+mn-ea"/>
              <a:cs typeface="+mn-ea"/>
            </a:endParaRPr>
          </a:p>
        </p:txBody>
      </p:sp>
      <p:sp>
        <p:nvSpPr>
          <p:cNvPr id="5" name="TextBox 3"/>
          <p:cNvSpPr txBox="1"/>
          <p:nvPr/>
        </p:nvSpPr>
        <p:spPr>
          <a:xfrm>
            <a:off x="1327860" y="1689130"/>
            <a:ext cx="10657184" cy="2030095"/>
          </a:xfrm>
          <a:prstGeom prst="rect">
            <a:avLst/>
          </a:prstGeom>
          <a:noFill/>
        </p:spPr>
        <p:txBody>
          <a:bodyPr wrap="square" rtlCol="0">
            <a:spAutoFit/>
          </a:bodyPr>
          <a:p>
            <a:r>
              <a:rPr lang="zh-CN" altLang="en-US" dirty="0" smtClean="0">
                <a:latin typeface="+mn-ea"/>
                <a:cs typeface="+mn-ea"/>
              </a:rPr>
              <a:t>解决方法：</a:t>
            </a:r>
            <a:endParaRPr lang="zh-CN" altLang="en-US" dirty="0" smtClean="0">
              <a:latin typeface="+mn-ea"/>
              <a:cs typeface="+mn-ea"/>
            </a:endParaRPr>
          </a:p>
          <a:p>
            <a:r>
              <a:rPr lang="en-US" altLang="zh-CN" dirty="0" smtClean="0">
                <a:latin typeface="+mn-ea"/>
                <a:cs typeface="+mn-ea"/>
              </a:rPr>
              <a:t>1.</a:t>
            </a:r>
            <a:r>
              <a:rPr lang="zh-CN" altLang="en-US" dirty="0" smtClean="0">
                <a:latin typeface="+mn-ea"/>
                <a:cs typeface="+mn-ea"/>
              </a:rPr>
              <a:t>检查最新是否存在设备通讯中断或者</a:t>
            </a:r>
            <a:r>
              <a:rPr lang="en-US" altLang="zh-CN" dirty="0" smtClean="0">
                <a:latin typeface="+mn-ea"/>
                <a:cs typeface="+mn-ea"/>
              </a:rPr>
              <a:t>agent</a:t>
            </a:r>
            <a:r>
              <a:rPr lang="zh-CN" altLang="en-US" dirty="0" smtClean="0">
                <a:latin typeface="+mn-ea"/>
                <a:cs typeface="+mn-ea"/>
              </a:rPr>
              <a:t>通讯中断情况。</a:t>
            </a:r>
            <a:endParaRPr lang="en-US" altLang="zh-CN" dirty="0" smtClean="0">
              <a:latin typeface="+mn-ea"/>
              <a:cs typeface="+mn-ea"/>
            </a:endParaRPr>
          </a:p>
          <a:p>
            <a:r>
              <a:rPr lang="en-US" altLang="zh-CN" dirty="0" smtClean="0">
                <a:latin typeface="+mn-ea"/>
                <a:cs typeface="+mn-ea"/>
              </a:rPr>
              <a:t>2.</a:t>
            </a:r>
            <a:r>
              <a:rPr lang="zh-CN" altLang="en-US" dirty="0" smtClean="0">
                <a:latin typeface="+mn-ea"/>
                <a:cs typeface="+mn-ea"/>
              </a:rPr>
              <a:t>查看查询分析</a:t>
            </a:r>
            <a:r>
              <a:rPr lang="en-US" altLang="zh-CN" dirty="0" smtClean="0">
                <a:latin typeface="+mn-ea"/>
                <a:cs typeface="+mn-ea"/>
              </a:rPr>
              <a:t>-</a:t>
            </a:r>
            <a:r>
              <a:rPr lang="zh-CN" altLang="en-US" dirty="0" smtClean="0">
                <a:latin typeface="+mn-ea"/>
                <a:cs typeface="+mn-ea"/>
              </a:rPr>
              <a:t>连接状态是否连接成功。</a:t>
            </a:r>
            <a:endParaRPr lang="en-US" altLang="zh-CN" dirty="0" smtClean="0">
              <a:latin typeface="+mn-ea"/>
              <a:cs typeface="+mn-ea"/>
            </a:endParaRPr>
          </a:p>
          <a:p>
            <a:r>
              <a:rPr lang="en-US" altLang="zh-CN" dirty="0" smtClean="0">
                <a:latin typeface="+mn-ea"/>
                <a:cs typeface="+mn-ea"/>
              </a:rPr>
              <a:t>3.</a:t>
            </a:r>
            <a:r>
              <a:rPr lang="zh-CN" altLang="en-US" dirty="0" smtClean="0">
                <a:latin typeface="+mn-ea"/>
                <a:cs typeface="+mn-ea"/>
              </a:rPr>
              <a:t>查看历史曲线看该设备是否能采集到数据。</a:t>
            </a:r>
            <a:endParaRPr lang="en-US" altLang="zh-CN" dirty="0" smtClean="0">
              <a:latin typeface="+mn-ea"/>
              <a:cs typeface="+mn-ea"/>
            </a:endParaRPr>
          </a:p>
          <a:p>
            <a:r>
              <a:rPr lang="en-US" altLang="zh-CN" dirty="0" smtClean="0">
                <a:latin typeface="+mn-ea"/>
                <a:cs typeface="+mn-ea"/>
              </a:rPr>
              <a:t>4.</a:t>
            </a:r>
            <a:r>
              <a:rPr lang="zh-CN" altLang="en-US" dirty="0" smtClean="0">
                <a:latin typeface="+mn-ea"/>
                <a:cs typeface="+mn-ea"/>
              </a:rPr>
              <a:t>监测</a:t>
            </a:r>
            <a:r>
              <a:rPr lang="en-US" altLang="zh-CN" dirty="0" smtClean="0">
                <a:latin typeface="+mn-ea"/>
                <a:cs typeface="+mn-ea"/>
              </a:rPr>
              <a:t>Agent</a:t>
            </a:r>
            <a:r>
              <a:rPr lang="zh-CN" altLang="en-US" dirty="0" smtClean="0">
                <a:latin typeface="+mn-ea"/>
                <a:cs typeface="+mn-ea"/>
              </a:rPr>
              <a:t>设置里面对应的设备是否为</a:t>
            </a:r>
            <a:r>
              <a:rPr lang="en-US" altLang="zh-CN" dirty="0" smtClean="0">
                <a:latin typeface="+mn-ea"/>
                <a:cs typeface="+mn-ea"/>
              </a:rPr>
              <a:t>Used</a:t>
            </a:r>
            <a:r>
              <a:rPr lang="zh-CN" altLang="en-US" dirty="0" smtClean="0">
                <a:latin typeface="+mn-ea"/>
                <a:cs typeface="+mn-ea"/>
              </a:rPr>
              <a:t>状态。</a:t>
            </a:r>
            <a:endParaRPr lang="zh-CN" altLang="en-US" dirty="0" smtClean="0">
              <a:latin typeface="+mn-ea"/>
              <a:cs typeface="+mn-ea"/>
            </a:endParaRPr>
          </a:p>
          <a:p>
            <a:r>
              <a:rPr lang="en-US" altLang="zh-CN" dirty="0" smtClean="0">
                <a:latin typeface="+mn-ea"/>
                <a:cs typeface="+mn-ea"/>
              </a:rPr>
              <a:t>5.</a:t>
            </a:r>
            <a:r>
              <a:rPr lang="zh-CN" altLang="en-US" dirty="0" smtClean="0">
                <a:latin typeface="+mn-ea"/>
                <a:cs typeface="+mn-ea"/>
              </a:rPr>
              <a:t>查看该设备现场数值是否出现异常情况。</a:t>
            </a:r>
            <a:endParaRPr lang="en-US" altLang="zh-CN" dirty="0" smtClean="0">
              <a:latin typeface="+mn-ea"/>
              <a:cs typeface="+mn-ea"/>
            </a:endParaRPr>
          </a:p>
          <a:p>
            <a:r>
              <a:rPr lang="en-US" altLang="zh-CN" dirty="0" smtClean="0">
                <a:latin typeface="+mn-ea"/>
                <a:cs typeface="+mn-ea"/>
              </a:rPr>
              <a:t>6.</a:t>
            </a:r>
            <a:r>
              <a:rPr lang="zh-CN" altLang="en-US" dirty="0" smtClean="0">
                <a:latin typeface="+mn-ea"/>
                <a:cs typeface="+mn-ea"/>
              </a:rPr>
              <a:t>以上无法处理，需联系工程师支持。</a:t>
            </a:r>
            <a:endParaRPr lang="en-US" altLang="zh-CN" sz="3200" dirty="0" smtClean="0"/>
          </a:p>
        </p:txBody>
      </p:sp>
      <p:sp>
        <p:nvSpPr>
          <p:cNvPr id="3" name="TextBox 3"/>
          <p:cNvSpPr txBox="1"/>
          <p:nvPr/>
        </p:nvSpPr>
        <p:spPr>
          <a:xfrm>
            <a:off x="1327860" y="4118005"/>
            <a:ext cx="10657184" cy="1753235"/>
          </a:xfrm>
          <a:prstGeom prst="rect">
            <a:avLst/>
          </a:prstGeom>
          <a:noFill/>
        </p:spPr>
        <p:txBody>
          <a:bodyPr wrap="square" rtlCol="0">
            <a:spAutoFit/>
          </a:bodyPr>
          <a:p>
            <a:r>
              <a:rPr lang="zh-CN" altLang="en-US" dirty="0" smtClean="0">
                <a:latin typeface="+mn-ea"/>
                <a:cs typeface="+mn-ea"/>
              </a:rPr>
              <a:t>解决方法：</a:t>
            </a:r>
            <a:endParaRPr lang="zh-CN" altLang="en-US" dirty="0" smtClean="0">
              <a:latin typeface="+mn-ea"/>
              <a:cs typeface="+mn-ea"/>
            </a:endParaRPr>
          </a:p>
          <a:p>
            <a:r>
              <a:rPr lang="en-US" altLang="zh-CN" dirty="0" smtClean="0">
                <a:latin typeface="+mn-ea"/>
                <a:cs typeface="+mn-ea"/>
              </a:rPr>
              <a:t>1.</a:t>
            </a:r>
            <a:r>
              <a:rPr lang="zh-CN" altLang="en-US" dirty="0" smtClean="0">
                <a:latin typeface="+mn-ea"/>
                <a:cs typeface="+mn-ea"/>
              </a:rPr>
              <a:t>检查最新事件是否存在相关的报警事件日志和通讯是否正常。</a:t>
            </a:r>
            <a:endParaRPr lang="en-US" altLang="zh-CN" dirty="0" smtClean="0">
              <a:latin typeface="+mn-ea"/>
              <a:cs typeface="+mn-ea"/>
            </a:endParaRPr>
          </a:p>
          <a:p>
            <a:r>
              <a:rPr lang="en-US" altLang="zh-CN" dirty="0" smtClean="0">
                <a:latin typeface="+mn-ea"/>
                <a:cs typeface="+mn-ea"/>
              </a:rPr>
              <a:t>2.</a:t>
            </a:r>
            <a:r>
              <a:rPr lang="zh-CN" altLang="en-US" dirty="0" smtClean="0">
                <a:latin typeface="+mn-ea"/>
                <a:cs typeface="+mn-ea"/>
              </a:rPr>
              <a:t>检查短信报警功能和报警号码等是否正确。</a:t>
            </a:r>
            <a:endParaRPr lang="en-US" altLang="zh-CN" dirty="0" smtClean="0">
              <a:latin typeface="+mn-ea"/>
              <a:cs typeface="+mn-ea"/>
            </a:endParaRPr>
          </a:p>
          <a:p>
            <a:r>
              <a:rPr lang="en-US" altLang="zh-CN" dirty="0" smtClean="0">
                <a:latin typeface="+mn-ea"/>
                <a:cs typeface="+mn-ea"/>
              </a:rPr>
              <a:t>3.</a:t>
            </a:r>
            <a:r>
              <a:rPr lang="zh-CN" altLang="en-US" dirty="0" smtClean="0">
                <a:latin typeface="+mn-ea"/>
                <a:cs typeface="+mn-ea"/>
              </a:rPr>
              <a:t>查看该设备的报警事件周期，并查看该报警内容的历史曲线。</a:t>
            </a:r>
            <a:endParaRPr lang="en-US" altLang="zh-CN" dirty="0" smtClean="0">
              <a:latin typeface="+mn-ea"/>
              <a:cs typeface="+mn-ea"/>
            </a:endParaRPr>
          </a:p>
          <a:p>
            <a:r>
              <a:rPr lang="en-US" altLang="zh-CN" dirty="0" smtClean="0">
                <a:latin typeface="+mn-ea"/>
                <a:cs typeface="+mn-ea"/>
              </a:rPr>
              <a:t>4.</a:t>
            </a:r>
            <a:r>
              <a:rPr lang="zh-CN" altLang="en-US" dirty="0" smtClean="0">
                <a:latin typeface="+mn-ea"/>
                <a:cs typeface="+mn-ea"/>
              </a:rPr>
              <a:t>联系中心分行看短信猫是否工作正常。</a:t>
            </a:r>
            <a:endParaRPr lang="en-US" altLang="zh-CN" dirty="0" smtClean="0">
              <a:latin typeface="+mn-ea"/>
              <a:cs typeface="+mn-ea"/>
            </a:endParaRPr>
          </a:p>
          <a:p>
            <a:r>
              <a:rPr lang="en-US" altLang="zh-CN" smtClean="0">
                <a:latin typeface="+mn-ea"/>
                <a:cs typeface="+mn-ea"/>
              </a:rPr>
              <a:t>5.</a:t>
            </a:r>
            <a:r>
              <a:rPr lang="zh-CN" altLang="en-US" smtClean="0">
                <a:latin typeface="+mn-ea"/>
                <a:cs typeface="+mn-ea"/>
              </a:rPr>
              <a:t>以上无法处理，需联系工程师支持。</a:t>
            </a:r>
            <a:endParaRPr lang="en-US" altLang="zh-CN" dirty="0" smtClean="0">
              <a:latin typeface="+mn-ea"/>
              <a:cs typeface="+mn-ea"/>
            </a:endParaRPr>
          </a:p>
        </p:txBody>
      </p:sp>
    </p:spTree>
  </p:cSld>
  <p:clrMapOvr>
    <a:masterClrMapping/>
  </p:clrMapOvr>
  <p:transition>
    <p:zoom dir="in"/>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常见问题解决流程</a:t>
            </a:r>
            <a:endParaRPr lang="zh-CN" altLang="en-US" sz="2400" b="1" dirty="0">
              <a:solidFill>
                <a:schemeClr val="accent1"/>
              </a:solidFill>
            </a:endParaRPr>
          </a:p>
        </p:txBody>
      </p:sp>
      <p:sp>
        <p:nvSpPr>
          <p:cNvPr id="7" name="TextBox 6"/>
          <p:cNvSpPr txBox="1"/>
          <p:nvPr/>
        </p:nvSpPr>
        <p:spPr>
          <a:xfrm>
            <a:off x="1199515" y="1557020"/>
            <a:ext cx="9290050" cy="645160"/>
          </a:xfrm>
          <a:prstGeom prst="rect">
            <a:avLst/>
          </a:prstGeom>
          <a:noFill/>
        </p:spPr>
        <p:txBody>
          <a:bodyPr wrap="square" rtlCol="0">
            <a:spAutoFit/>
          </a:bodyPr>
          <a:p>
            <a:r>
              <a:rPr lang="en-US" altLang="zh-CN" dirty="0" smtClean="0">
                <a:latin typeface="+mn-ea"/>
              </a:rPr>
              <a:t>1.</a:t>
            </a:r>
            <a:r>
              <a:rPr lang="zh-CN" altLang="en-US" dirty="0" smtClean="0">
                <a:latin typeface="+mn-ea"/>
              </a:rPr>
              <a:t> </a:t>
            </a:r>
            <a:r>
              <a:rPr lang="zh-CN" altLang="en-US" dirty="0" smtClean="0"/>
              <a:t> 数据通讯中断报警：报警中心长时间收不到该机房的数据变化信息，检查嵌入式指示灯是否正常，</a:t>
            </a:r>
            <a:r>
              <a:rPr lang="en-US" altLang="zh-CN" dirty="0" smtClean="0"/>
              <a:t>IP</a:t>
            </a:r>
            <a:r>
              <a:rPr lang="zh-CN" altLang="en-US" dirty="0" smtClean="0"/>
              <a:t>地址通信是否正常。</a:t>
            </a:r>
            <a:endParaRPr lang="zh-CN" altLang="en-US" dirty="0"/>
          </a:p>
        </p:txBody>
      </p:sp>
      <p:pic>
        <p:nvPicPr>
          <p:cNvPr id="3" name="图片 2" descr="无标题"/>
          <p:cNvPicPr>
            <a:picLocks noChangeAspect="1"/>
          </p:cNvPicPr>
          <p:nvPr/>
        </p:nvPicPr>
        <p:blipFill>
          <a:blip r:embed="rId1"/>
          <a:stretch>
            <a:fillRect/>
          </a:stretch>
        </p:blipFill>
        <p:spPr>
          <a:xfrm>
            <a:off x="1586230" y="2202180"/>
            <a:ext cx="7713980" cy="3830320"/>
          </a:xfrm>
          <a:prstGeom prst="rect">
            <a:avLst/>
          </a:prstGeom>
        </p:spPr>
      </p:pic>
    </p:spTree>
  </p:cSld>
  <p:clrMapOvr>
    <a:masterClrMapping/>
  </p:clrMapOvr>
  <p:transition>
    <p:zoom dir="in"/>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smtClean="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常见问题解决流程</a:t>
            </a:r>
            <a:endParaRPr lang="zh-CN" altLang="en-US" sz="2400" b="1" dirty="0">
              <a:solidFill>
                <a:schemeClr val="accent1"/>
              </a:solidFill>
            </a:endParaRPr>
          </a:p>
        </p:txBody>
      </p:sp>
      <p:sp>
        <p:nvSpPr>
          <p:cNvPr id="4" name="TextBox 3"/>
          <p:cNvSpPr txBox="1"/>
          <p:nvPr/>
        </p:nvSpPr>
        <p:spPr>
          <a:xfrm>
            <a:off x="1343472" y="1341780"/>
            <a:ext cx="8640960" cy="645160"/>
          </a:xfrm>
          <a:prstGeom prst="rect">
            <a:avLst/>
          </a:prstGeom>
          <a:noFill/>
        </p:spPr>
        <p:txBody>
          <a:bodyPr wrap="square" rtlCol="0">
            <a:spAutoFit/>
          </a:bodyPr>
          <a:p>
            <a:r>
              <a:rPr lang="en-US" altLang="zh-CN" dirty="0" smtClean="0">
                <a:latin typeface="+mn-ea"/>
              </a:rPr>
              <a:t>2. </a:t>
            </a:r>
            <a:r>
              <a:rPr lang="en-US" altLang="zh-CN" dirty="0" smtClean="0"/>
              <a:t> </a:t>
            </a:r>
            <a:r>
              <a:rPr lang="zh-CN" altLang="en-US" dirty="0" smtClean="0"/>
              <a:t>漏水报警：根据机房报警窗口显示的漏水感应绳红色的那一端就是漏水位置，打开对应附近地板查看，一般漏水都是出现在空调周围或者空调进出水管位置。</a:t>
            </a:r>
            <a:endParaRPr lang="zh-CN" altLang="en-US" dirty="0"/>
          </a:p>
        </p:txBody>
      </p:sp>
      <p:pic>
        <p:nvPicPr>
          <p:cNvPr id="3" name="图片 2" descr="无标题"/>
          <p:cNvPicPr>
            <a:picLocks noChangeAspect="1"/>
          </p:cNvPicPr>
          <p:nvPr/>
        </p:nvPicPr>
        <p:blipFill>
          <a:blip r:embed="rId1"/>
          <a:stretch>
            <a:fillRect/>
          </a:stretch>
        </p:blipFill>
        <p:spPr>
          <a:xfrm>
            <a:off x="1510665" y="2132330"/>
            <a:ext cx="7894320" cy="3796665"/>
          </a:xfrm>
          <a:prstGeom prst="rect">
            <a:avLst/>
          </a:prstGeom>
        </p:spPr>
      </p:pic>
    </p:spTree>
  </p:cSld>
  <p:clrMapOvr>
    <a:masterClrMapping/>
  </p:clrMapOvr>
  <p:transition>
    <p:zoom dir="in"/>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常见问题解决流程</a:t>
            </a:r>
            <a:endParaRPr lang="zh-CN" altLang="en-US" sz="2400" b="1" dirty="0">
              <a:solidFill>
                <a:schemeClr val="accent1"/>
              </a:solidFill>
            </a:endParaRPr>
          </a:p>
        </p:txBody>
      </p:sp>
      <p:sp>
        <p:nvSpPr>
          <p:cNvPr id="4" name="TextBox 3"/>
          <p:cNvSpPr txBox="1"/>
          <p:nvPr/>
        </p:nvSpPr>
        <p:spPr>
          <a:xfrm>
            <a:off x="1127760" y="1484630"/>
            <a:ext cx="8134985" cy="368300"/>
          </a:xfrm>
          <a:prstGeom prst="rect">
            <a:avLst/>
          </a:prstGeom>
          <a:noFill/>
        </p:spPr>
        <p:txBody>
          <a:bodyPr wrap="square" rtlCol="0">
            <a:spAutoFit/>
          </a:bodyPr>
          <a:p>
            <a:r>
              <a:rPr lang="en-US" altLang="zh-CN" dirty="0" smtClean="0">
                <a:latin typeface="+mn-ea"/>
              </a:rPr>
              <a:t>3. </a:t>
            </a:r>
            <a:r>
              <a:rPr lang="zh-CN" altLang="en-US" dirty="0" smtClean="0"/>
              <a:t>电压过低或电量仪通讯失败：查看机房市电是否停电，或该配电柜开关断开。</a:t>
            </a:r>
            <a:endParaRPr lang="zh-CN" altLang="en-US" dirty="0"/>
          </a:p>
        </p:txBody>
      </p:sp>
      <p:pic>
        <p:nvPicPr>
          <p:cNvPr id="5" name="图片 4" descr="无标题"/>
          <p:cNvPicPr>
            <a:picLocks noChangeAspect="1"/>
          </p:cNvPicPr>
          <p:nvPr/>
        </p:nvPicPr>
        <p:blipFill>
          <a:blip r:embed="rId1"/>
          <a:stretch>
            <a:fillRect/>
          </a:stretch>
        </p:blipFill>
        <p:spPr>
          <a:xfrm>
            <a:off x="1596390" y="2131060"/>
            <a:ext cx="7786370" cy="3806190"/>
          </a:xfrm>
          <a:prstGeom prst="rect">
            <a:avLst/>
          </a:prstGeom>
        </p:spPr>
      </p:pic>
    </p:spTree>
  </p:cSld>
  <p:clrMapOvr>
    <a:masterClrMapping/>
  </p:clrMapOvr>
  <p:transition>
    <p:zoom dir="in"/>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smtClean="0">
              <a:latin typeface="+mn-ea"/>
            </a:endParaRPr>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常见问题解决流程</a:t>
            </a:r>
            <a:endParaRPr lang="zh-CN" altLang="en-US" sz="2400" b="1" dirty="0">
              <a:solidFill>
                <a:schemeClr val="accent1"/>
              </a:solidFill>
            </a:endParaRPr>
          </a:p>
        </p:txBody>
      </p:sp>
      <p:sp>
        <p:nvSpPr>
          <p:cNvPr id="3" name="TextBox 4"/>
          <p:cNvSpPr txBox="1"/>
          <p:nvPr/>
        </p:nvSpPr>
        <p:spPr>
          <a:xfrm>
            <a:off x="1035755" y="1279297"/>
            <a:ext cx="9577064" cy="368300"/>
          </a:xfrm>
          <a:prstGeom prst="rect">
            <a:avLst/>
          </a:prstGeom>
          <a:noFill/>
        </p:spPr>
        <p:txBody>
          <a:bodyPr wrap="square" rtlCol="0">
            <a:spAutoFit/>
          </a:bodyPr>
          <a:p>
            <a:r>
              <a:rPr lang="en-US" altLang="zh-CN" dirty="0" smtClean="0">
                <a:latin typeface="+mn-ea"/>
              </a:rPr>
              <a:t>4.</a:t>
            </a:r>
            <a:r>
              <a:rPr lang="en-US" altLang="zh-CN" dirty="0" smtClean="0"/>
              <a:t> </a:t>
            </a:r>
            <a:r>
              <a:rPr lang="zh-CN" altLang="en-US" dirty="0" smtClean="0"/>
              <a:t>温</a:t>
            </a:r>
            <a:r>
              <a:rPr lang="en-US" altLang="zh-CN" dirty="0" smtClean="0"/>
              <a:t>/</a:t>
            </a:r>
            <a:r>
              <a:rPr lang="zh-CN" altLang="en-US" dirty="0" smtClean="0"/>
              <a:t>湿度过高</a:t>
            </a:r>
            <a:r>
              <a:rPr lang="en-US" altLang="zh-CN" dirty="0" smtClean="0"/>
              <a:t>/</a:t>
            </a:r>
            <a:r>
              <a:rPr lang="zh-CN" altLang="en-US" dirty="0" smtClean="0"/>
              <a:t>低报警：查看机房空调是否开启及其温湿度显示值。</a:t>
            </a:r>
            <a:endParaRPr lang="zh-CN" altLang="en-US" dirty="0"/>
          </a:p>
        </p:txBody>
      </p:sp>
      <p:pic>
        <p:nvPicPr>
          <p:cNvPr id="7" name="图片 6" descr="无标题"/>
          <p:cNvPicPr>
            <a:picLocks noChangeAspect="1"/>
          </p:cNvPicPr>
          <p:nvPr/>
        </p:nvPicPr>
        <p:blipFill>
          <a:blip r:embed="rId1"/>
          <a:stretch>
            <a:fillRect/>
          </a:stretch>
        </p:blipFill>
        <p:spPr>
          <a:xfrm>
            <a:off x="1327785" y="1743710"/>
            <a:ext cx="8086725" cy="3957320"/>
          </a:xfrm>
          <a:prstGeom prst="rect">
            <a:avLst/>
          </a:prstGeom>
        </p:spPr>
      </p:pic>
    </p:spTree>
  </p:cSld>
  <p:clrMapOvr>
    <a:masterClrMapping/>
  </p:clrMapOvr>
  <p:transition>
    <p:zoom dir="in"/>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cxnSp>
        <p:nvCxnSpPr>
          <p:cNvPr id="34" name="直接连接符 33"/>
          <p:cNvCxnSpPr/>
          <p:nvPr/>
        </p:nvCxnSpPr>
        <p:spPr>
          <a:xfrm>
            <a:off x="5159490" y="153706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17694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2868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153706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40" y="17694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157491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90" y="135888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424754" y="138787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424754" y="256087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2133"/>
            </a:xfrm>
            <a:prstGeom prst="rect">
              <a:avLst/>
            </a:prstGeom>
            <a:noFill/>
          </p:spPr>
          <p:txBody>
            <a:bodyPr wrap="square" rtlCol="0">
              <a:spAutoFit/>
            </a:bodyPr>
            <a:lstStyle/>
            <a:p>
              <a:r>
                <a:rPr lang="zh-CN" altLang="en-US" sz="1600" b="1" dirty="0" smtClean="0">
                  <a:solidFill>
                    <a:schemeClr val="bg1"/>
                  </a:solidFill>
                </a:rPr>
                <a:t>动力环境监控系统简介</a:t>
              </a:r>
              <a:endParaRPr lang="zh-CN" altLang="en-US" sz="1600" b="1" dirty="0">
                <a:solidFill>
                  <a:schemeClr val="bg1"/>
                </a:solidFill>
              </a:endParaRPr>
            </a:p>
          </p:txBody>
        </p:sp>
      </p:grpSp>
      <p:grpSp>
        <p:nvGrpSpPr>
          <p:cNvPr id="27" name="组合 26"/>
          <p:cNvGrpSpPr/>
          <p:nvPr/>
        </p:nvGrpSpPr>
        <p:grpSpPr>
          <a:xfrm>
            <a:off x="2423592" y="3683272"/>
            <a:ext cx="7775701" cy="810099"/>
            <a:chOff x="3503712" y="4819326"/>
            <a:chExt cx="5182251" cy="1057946"/>
          </a:xfrm>
        </p:grpSpPr>
        <p:sp>
          <p:nvSpPr>
            <p:cNvPr id="28" name="矩形 27"/>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44450" y="4975484"/>
              <a:ext cx="616706" cy="76210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33" name="TextBox 90"/>
            <p:cNvSpPr txBox="1"/>
            <p:nvPr/>
          </p:nvSpPr>
          <p:spPr>
            <a:xfrm>
              <a:off x="5268337" y="5182497"/>
              <a:ext cx="3417626" cy="442133"/>
            </a:xfrm>
            <a:prstGeom prst="rect">
              <a:avLst/>
            </a:prstGeom>
            <a:noFill/>
          </p:spPr>
          <p:txBody>
            <a:bodyPr wrap="square" rtlCol="0">
              <a:spAutoFit/>
            </a:bodyPr>
            <a:lstStyle/>
            <a:p>
              <a:r>
                <a:rPr lang="zh-CN" altLang="en-US" sz="1600" b="1" dirty="0" smtClean="0">
                  <a:solidFill>
                    <a:schemeClr val="bg1"/>
                  </a:solidFill>
                </a:rPr>
                <a:t>动力环境监控系统维护</a:t>
              </a:r>
              <a:endParaRPr lang="zh-CN" altLang="en-US" sz="1600" b="1" dirty="0">
                <a:solidFill>
                  <a:schemeClr val="bg1"/>
                </a:solidFill>
              </a:endParaRPr>
            </a:p>
          </p:txBody>
        </p:sp>
      </p:grpSp>
      <p:grpSp>
        <p:nvGrpSpPr>
          <p:cNvPr id="35" name="组合 34"/>
          <p:cNvGrpSpPr/>
          <p:nvPr/>
        </p:nvGrpSpPr>
        <p:grpSpPr>
          <a:xfrm>
            <a:off x="2424754" y="4923157"/>
            <a:ext cx="7775701" cy="810099"/>
            <a:chOff x="3504874" y="3667198"/>
            <a:chExt cx="5182251" cy="1057946"/>
          </a:xfrm>
        </p:grpSpPr>
        <p:sp>
          <p:nvSpPr>
            <p:cNvPr id="36" name="矩形 35"/>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TextBox 89"/>
            <p:cNvSpPr txBox="1"/>
            <p:nvPr/>
          </p:nvSpPr>
          <p:spPr>
            <a:xfrm>
              <a:off x="3736212" y="3823356"/>
              <a:ext cx="616706" cy="76210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9" name="TextBox 90"/>
            <p:cNvSpPr txBox="1"/>
            <p:nvPr/>
          </p:nvSpPr>
          <p:spPr>
            <a:xfrm>
              <a:off x="5269499" y="4030369"/>
              <a:ext cx="3416852" cy="442133"/>
            </a:xfrm>
            <a:prstGeom prst="rect">
              <a:avLst/>
            </a:prstGeom>
            <a:noFill/>
          </p:spPr>
          <p:txBody>
            <a:bodyPr wrap="square" rtlCol="0">
              <a:spAutoFit/>
            </a:bodyPr>
            <a:lstStyle/>
            <a:p>
              <a:r>
                <a:rPr lang="zh-CN" altLang="en-US" sz="1600" b="1" dirty="0">
                  <a:solidFill>
                    <a:schemeClr val="bg1"/>
                  </a:solidFill>
                </a:rPr>
                <a:t>常见</a:t>
              </a:r>
              <a:r>
                <a:rPr lang="zh-CN" altLang="en-US" sz="1600" b="1" dirty="0" smtClean="0">
                  <a:solidFill>
                    <a:schemeClr val="bg1"/>
                  </a:solidFill>
                </a:rPr>
                <a:t>问题解决流程</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培训目标及培训要求</a:t>
            </a:r>
            <a:endParaRPr lang="zh-CN" altLang="en-US" sz="2400" b="1" dirty="0">
              <a:solidFill>
                <a:schemeClr val="accent1"/>
              </a:solidFill>
            </a:endParaRPr>
          </a:p>
        </p:txBody>
      </p:sp>
      <p:graphicFrame>
        <p:nvGraphicFramePr>
          <p:cNvPr id="8" name="图示 7"/>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610926"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动力环境监控系统简介</a:t>
            </a:r>
            <a:endParaRPr lang="zh-CN" altLang="en-US" sz="2400" b="1" dirty="0" smtClean="0">
              <a:solidFill>
                <a:schemeClr val="accent1"/>
              </a:solidFill>
              <a:sym typeface="+mn-ea"/>
            </a:endParaRPr>
          </a:p>
        </p:txBody>
      </p:sp>
      <p:sp>
        <p:nvSpPr>
          <p:cNvPr id="4" name="TextBox 3"/>
          <p:cNvSpPr txBox="1"/>
          <p:nvPr/>
        </p:nvSpPr>
        <p:spPr>
          <a:xfrm>
            <a:off x="6809740" y="1363980"/>
            <a:ext cx="3501390" cy="3969385"/>
          </a:xfrm>
          <a:prstGeom prst="rect">
            <a:avLst/>
          </a:prstGeom>
          <a:noFill/>
        </p:spPr>
        <p:txBody>
          <a:bodyPr wrap="square" rtlCol="0">
            <a:spAutoFit/>
          </a:bodyPr>
          <a:lstStyle/>
          <a:p>
            <a:r>
              <a:rPr lang="zh-CN" altLang="en-US" dirty="0" smtClean="0"/>
              <a:t>        </a:t>
            </a:r>
            <a:r>
              <a:rPr lang="zh-CN" altLang="en-US" dirty="0" smtClean="0">
                <a:latin typeface="+mn-ea"/>
                <a:cs typeface="+mn-ea"/>
              </a:rPr>
              <a:t>动环监控系统采用嵌入式采集服务器作为底层数据采集设备，由数据库服务器对其进行统一的管理和数据存储，获得授权的相关管理人员可以通过客户端或网页对机房的各个系统进行管理。</a:t>
            </a:r>
            <a:endParaRPr lang="en-US" altLang="zh-CN" dirty="0" smtClean="0">
              <a:latin typeface="+mn-ea"/>
              <a:cs typeface="+mn-ea"/>
            </a:endParaRPr>
          </a:p>
          <a:p>
            <a:r>
              <a:rPr lang="en-US" altLang="zh-CN" dirty="0" smtClean="0">
                <a:latin typeface="+mn-ea"/>
                <a:cs typeface="+mn-ea"/>
              </a:rPr>
              <a:t>       </a:t>
            </a:r>
            <a:r>
              <a:rPr lang="zh-CN" altLang="en-US" dirty="0" smtClean="0">
                <a:latin typeface="+mn-ea"/>
                <a:cs typeface="+mn-ea"/>
              </a:rPr>
              <a:t>所有数据均以友好的人机界面显示在</a:t>
            </a:r>
            <a:r>
              <a:rPr lang="en-US" altLang="zh-CN" dirty="0" smtClean="0">
                <a:latin typeface="+mn-ea"/>
                <a:cs typeface="+mn-ea"/>
              </a:rPr>
              <a:t>web</a:t>
            </a:r>
            <a:r>
              <a:rPr lang="zh-CN" altLang="en-US" dirty="0" smtClean="0">
                <a:latin typeface="+mn-ea"/>
                <a:cs typeface="+mn-ea"/>
              </a:rPr>
              <a:t>服务器上，方便所有现场设备管理。</a:t>
            </a:r>
            <a:endParaRPr lang="en-US" altLang="zh-CN" dirty="0" smtClean="0">
              <a:latin typeface="+mn-ea"/>
              <a:cs typeface="+mn-ea"/>
            </a:endParaRPr>
          </a:p>
          <a:p>
            <a:r>
              <a:rPr lang="en-US" altLang="zh-CN" dirty="0" smtClean="0">
                <a:latin typeface="+mn-ea"/>
                <a:cs typeface="+mn-ea"/>
              </a:rPr>
              <a:t>       </a:t>
            </a:r>
            <a:r>
              <a:rPr lang="zh-CN" altLang="en-US" dirty="0" smtClean="0">
                <a:latin typeface="+mn-ea"/>
                <a:cs typeface="+mn-ea"/>
              </a:rPr>
              <a:t>系统建立可以扩充的整体平台，在满足现有需求的同时，可方便的满足今后系统在线扩容需求。</a:t>
            </a:r>
            <a:endParaRPr lang="en-US" altLang="zh-CN" dirty="0" smtClean="0">
              <a:latin typeface="+mn-ea"/>
              <a:cs typeface="+mn-ea"/>
            </a:endParaRPr>
          </a:p>
          <a:p>
            <a:pPr algn="ctr"/>
            <a:endParaRPr lang="zh-CN" altLang="en-US" dirty="0">
              <a:latin typeface="+mn-ea"/>
              <a:cs typeface="+mn-ea"/>
            </a:endParaRPr>
          </a:p>
        </p:txBody>
      </p:sp>
      <p:pic>
        <p:nvPicPr>
          <p:cNvPr id="5" name="图片 4" descr="微信图片_20190308145245.jpg"/>
          <p:cNvPicPr>
            <a:picLocks noChangeAspect="1"/>
          </p:cNvPicPr>
          <p:nvPr/>
        </p:nvPicPr>
        <p:blipFill>
          <a:blip r:embed="rId1" cstate="print"/>
          <a:stretch>
            <a:fillRect/>
          </a:stretch>
        </p:blipFill>
        <p:spPr>
          <a:xfrm>
            <a:off x="834390" y="1363980"/>
            <a:ext cx="5678170" cy="46329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6" name="TextBox 5"/>
          <p:cNvSpPr txBox="1"/>
          <p:nvPr/>
        </p:nvSpPr>
        <p:spPr>
          <a:xfrm>
            <a:off x="1610926"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动力环境监控系统简介</a:t>
            </a:r>
            <a:endParaRPr lang="zh-CN" altLang="en-US" sz="2400" b="1" dirty="0" smtClean="0">
              <a:solidFill>
                <a:schemeClr val="accent1"/>
              </a:solidFill>
              <a:sym typeface="+mn-ea"/>
            </a:endParaRPr>
          </a:p>
        </p:txBody>
      </p:sp>
      <p:sp>
        <p:nvSpPr>
          <p:cNvPr id="3" name="TextBox 4"/>
          <p:cNvSpPr txBox="1"/>
          <p:nvPr/>
        </p:nvSpPr>
        <p:spPr>
          <a:xfrm>
            <a:off x="8171815" y="1704975"/>
            <a:ext cx="2835910" cy="2306955"/>
          </a:xfrm>
          <a:prstGeom prst="rect">
            <a:avLst/>
          </a:prstGeom>
          <a:noFill/>
        </p:spPr>
        <p:txBody>
          <a:bodyPr wrap="square" rtlCol="0">
            <a:spAutoFit/>
          </a:bodyPr>
          <a:p>
            <a:r>
              <a:rPr lang="zh-CN" altLang="en-US" dirty="0" smtClean="0"/>
              <a:t> </a:t>
            </a:r>
            <a:r>
              <a:rPr lang="zh-CN" altLang="en-US" dirty="0" smtClean="0">
                <a:latin typeface="+mn-ea"/>
                <a:cs typeface="+mn-ea"/>
              </a:rPr>
              <a:t>      动环监控系统是由硬件组网架构和软件组网架构组成的。</a:t>
            </a:r>
            <a:endParaRPr lang="en-US" altLang="zh-CN" dirty="0" smtClean="0">
              <a:latin typeface="+mn-ea"/>
              <a:cs typeface="+mn-ea"/>
            </a:endParaRPr>
          </a:p>
          <a:p>
            <a:r>
              <a:rPr lang="en-US" altLang="zh-CN" dirty="0" smtClean="0">
                <a:latin typeface="+mn-ea"/>
                <a:cs typeface="+mn-ea"/>
              </a:rPr>
              <a:t>       </a:t>
            </a:r>
            <a:r>
              <a:rPr lang="zh-CN" altLang="en-US" dirty="0" smtClean="0">
                <a:latin typeface="+mn-ea"/>
                <a:cs typeface="+mn-ea"/>
              </a:rPr>
              <a:t>硬件组网架构分为数据管理展示层、数据采集层、被监控设备层。</a:t>
            </a:r>
            <a:endParaRPr lang="en-US" altLang="zh-CN" dirty="0" smtClean="0">
              <a:latin typeface="+mn-ea"/>
              <a:cs typeface="+mn-ea"/>
            </a:endParaRPr>
          </a:p>
          <a:p>
            <a:r>
              <a:rPr lang="en-US" altLang="zh-CN" dirty="0" smtClean="0">
                <a:latin typeface="+mn-ea"/>
                <a:cs typeface="+mn-ea"/>
              </a:rPr>
              <a:t>       </a:t>
            </a:r>
            <a:r>
              <a:rPr lang="zh-CN" altLang="en-US" dirty="0" smtClean="0">
                <a:latin typeface="+mn-ea"/>
                <a:cs typeface="+mn-ea"/>
              </a:rPr>
              <a:t>软件组网架构由客户端、服务端、采集端组成。</a:t>
            </a:r>
            <a:endParaRPr lang="zh-CN" altLang="en-US" dirty="0">
              <a:latin typeface="+mn-ea"/>
              <a:cs typeface="+mn-ea"/>
            </a:endParaRPr>
          </a:p>
        </p:txBody>
      </p:sp>
      <p:pic>
        <p:nvPicPr>
          <p:cNvPr id="1026" name="Picture 2"/>
          <p:cNvPicPr>
            <a:picLocks noChangeAspect="1" noChangeArrowheads="1"/>
          </p:cNvPicPr>
          <p:nvPr/>
        </p:nvPicPr>
        <p:blipFill>
          <a:blip r:embed="rId1" cstate="print"/>
          <a:srcRect/>
          <a:stretch>
            <a:fillRect/>
          </a:stretch>
        </p:blipFill>
        <p:spPr bwMode="auto">
          <a:xfrm>
            <a:off x="943610" y="1561465"/>
            <a:ext cx="7014845" cy="3968750"/>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solidFill>
            <a:schemeClr val="accent1"/>
          </a:solidFill>
        </p:spPr>
        <p:txBody>
          <a:bodyPr/>
          <a:lstStyle/>
          <a:p>
            <a:fld id="{55183D58-648D-4475-BEF8-624F48514A30}" type="slidenum">
              <a:rPr lang="zh-CN" altLang="en-US" dirty="0" smtClean="0">
                <a:solidFill>
                  <a:schemeClr val="tx1"/>
                </a:solidFill>
                <a:effectLst>
                  <a:outerShdw blurRad="38100" dist="19050" dir="2700000" algn="tl" rotWithShape="0">
                    <a:schemeClr val="dk1">
                      <a:alpha val="40000"/>
                    </a:schemeClr>
                  </a:outerShdw>
                </a:effectLst>
              </a:rPr>
            </a:fld>
            <a:r>
              <a:rPr lang="en-US" altLang="zh-CN" dirty="0" smtClean="0">
                <a:solidFill>
                  <a:schemeClr val="bg1"/>
                </a:solidFill>
                <a:effectLst>
                  <a:outerShdw blurRad="38100" dist="38100" dir="2700000" algn="tl">
                    <a:srgbClr val="000000">
                      <a:alpha val="43137"/>
                    </a:srgbClr>
                  </a:outerShdw>
                </a:effectLst>
                <a:latin typeface="+mj-ea"/>
                <a:ea typeface="+mj-ea"/>
              </a:rPr>
              <a:t>5</a:t>
            </a:r>
            <a:endParaRPr lang="en-US" altLang="zh-CN" dirty="0" smtClean="0">
              <a:solidFill>
                <a:schemeClr val="bg1"/>
              </a:solidFill>
              <a:effectLst>
                <a:outerShdw blurRad="38100" dist="38100" dir="2700000" algn="tl">
                  <a:srgbClr val="000000">
                    <a:alpha val="43137"/>
                  </a:srgbClr>
                </a:outerShdw>
              </a:effectLst>
              <a:latin typeface="+mj-ea"/>
              <a:ea typeface="+mj-ea"/>
            </a:endParaRPr>
          </a:p>
        </p:txBody>
      </p:sp>
      <p:sp>
        <p:nvSpPr>
          <p:cNvPr id="6" name="TextBox 5"/>
          <p:cNvSpPr txBox="1"/>
          <p:nvPr/>
        </p:nvSpPr>
        <p:spPr>
          <a:xfrm>
            <a:off x="1610926"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动力环境监控系统简介</a:t>
            </a:r>
            <a:endParaRPr lang="zh-CN" altLang="en-US" sz="2400" b="1" dirty="0" smtClean="0">
              <a:solidFill>
                <a:schemeClr val="accent1"/>
              </a:solidFill>
              <a:sym typeface="+mn-ea"/>
            </a:endParaRPr>
          </a:p>
        </p:txBody>
      </p:sp>
      <p:sp>
        <p:nvSpPr>
          <p:cNvPr id="4" name="TextBox 4"/>
          <p:cNvSpPr txBox="1"/>
          <p:nvPr/>
        </p:nvSpPr>
        <p:spPr>
          <a:xfrm>
            <a:off x="838835" y="1127760"/>
            <a:ext cx="11332210" cy="398780"/>
          </a:xfrm>
          <a:prstGeom prst="rect">
            <a:avLst/>
          </a:prstGeom>
          <a:noFill/>
        </p:spPr>
        <p:txBody>
          <a:bodyPr wrap="square" rtlCol="0">
            <a:spAutoFit/>
          </a:bodyPr>
          <a:p>
            <a:r>
              <a:rPr lang="zh-CN" altLang="en-US" sz="2000" dirty="0"/>
              <a:t>一、硬件运行环境要求</a:t>
            </a:r>
            <a:endParaRPr lang="zh-CN" altLang="en-US" sz="2000" dirty="0"/>
          </a:p>
        </p:txBody>
      </p:sp>
      <p:sp>
        <p:nvSpPr>
          <p:cNvPr id="5" name="文本框 4"/>
          <p:cNvSpPr txBox="1"/>
          <p:nvPr/>
        </p:nvSpPr>
        <p:spPr>
          <a:xfrm>
            <a:off x="1401445" y="1430020"/>
            <a:ext cx="8292465" cy="2030095"/>
          </a:xfrm>
          <a:prstGeom prst="rect">
            <a:avLst/>
          </a:prstGeom>
          <a:noFill/>
        </p:spPr>
        <p:txBody>
          <a:bodyPr wrap="square" rtlCol="0" anchor="t">
            <a:spAutoFit/>
          </a:bodyPr>
          <a:p>
            <a:r>
              <a:rPr lang="en-US" altLang="zh-CN">
                <a:latin typeface="+mn-ea"/>
                <a:cs typeface="+mn-ea"/>
              </a:rPr>
              <a:t>1.</a:t>
            </a:r>
            <a:r>
              <a:rPr lang="zh-CN" altLang="en-US">
                <a:latin typeface="+mn-ea"/>
                <a:cs typeface="+mn-ea"/>
              </a:rPr>
              <a:t>内存至少 2G以上， 服务器建议 16G 以上效果更佳；</a:t>
            </a:r>
            <a:endParaRPr lang="zh-CN" altLang="en-US">
              <a:latin typeface="+mn-ea"/>
              <a:cs typeface="+mn-ea"/>
            </a:endParaRPr>
          </a:p>
          <a:p>
            <a:r>
              <a:rPr lang="en-US" altLang="zh-CN">
                <a:latin typeface="+mn-ea"/>
                <a:cs typeface="+mn-ea"/>
              </a:rPr>
              <a:t>2.</a:t>
            </a:r>
            <a:r>
              <a:rPr lang="zh-CN" altLang="en-US">
                <a:latin typeface="+mn-ea"/>
                <a:cs typeface="+mn-ea"/>
              </a:rPr>
              <a:t> 硬盘至少 300G 以上，具体根据历史数据存储要求配置；</a:t>
            </a:r>
            <a:endParaRPr lang="zh-CN" altLang="en-US">
              <a:latin typeface="+mn-ea"/>
              <a:cs typeface="+mn-ea"/>
            </a:endParaRPr>
          </a:p>
          <a:p>
            <a:r>
              <a:rPr lang="en-US" altLang="zh-CN">
                <a:latin typeface="+mn-ea"/>
                <a:cs typeface="+mn-ea"/>
              </a:rPr>
              <a:t>3.</a:t>
            </a:r>
            <a:r>
              <a:rPr lang="zh-CN" altLang="en-US">
                <a:latin typeface="+mn-ea"/>
                <a:cs typeface="+mn-ea"/>
              </a:rPr>
              <a:t> CPU 主频 2GHz 以上；</a:t>
            </a:r>
            <a:endParaRPr lang="zh-CN" altLang="en-US">
              <a:latin typeface="+mn-ea"/>
              <a:cs typeface="+mn-ea"/>
            </a:endParaRPr>
          </a:p>
          <a:p>
            <a:r>
              <a:rPr lang="en-US" altLang="zh-CN">
                <a:latin typeface="+mn-ea"/>
                <a:cs typeface="+mn-ea"/>
              </a:rPr>
              <a:t>4.</a:t>
            </a:r>
            <a:r>
              <a:rPr lang="zh-CN" altLang="en-US">
                <a:latin typeface="+mn-ea"/>
                <a:cs typeface="+mn-ea"/>
              </a:rPr>
              <a:t>1 个以上的 PCI 插槽，具体根据外设配置要求而定，一般语音卡、多串口卡、视频采集卡均需占用 PCI 插槽；</a:t>
            </a:r>
            <a:endParaRPr lang="zh-CN" altLang="en-US">
              <a:latin typeface="+mn-ea"/>
              <a:cs typeface="+mn-ea"/>
            </a:endParaRPr>
          </a:p>
          <a:p>
            <a:r>
              <a:rPr lang="en-US" altLang="zh-CN">
                <a:latin typeface="+mn-ea"/>
                <a:cs typeface="+mn-ea"/>
              </a:rPr>
              <a:t>5.</a:t>
            </a:r>
            <a:r>
              <a:rPr lang="zh-CN" altLang="en-US">
                <a:latin typeface="+mn-ea"/>
                <a:cs typeface="+mn-ea"/>
              </a:rPr>
              <a:t>1 个以上的 USB 口，软件狗连接使用；</a:t>
            </a:r>
            <a:endParaRPr lang="zh-CN" altLang="en-US">
              <a:latin typeface="+mn-ea"/>
              <a:cs typeface="+mn-ea"/>
            </a:endParaRPr>
          </a:p>
          <a:p>
            <a:r>
              <a:rPr lang="en-US" altLang="zh-CN">
                <a:latin typeface="+mn-ea"/>
                <a:cs typeface="+mn-ea"/>
              </a:rPr>
              <a:t>6.</a:t>
            </a:r>
            <a:r>
              <a:rPr lang="zh-CN" altLang="en-US">
                <a:latin typeface="+mn-ea"/>
                <a:cs typeface="+mn-ea"/>
              </a:rPr>
              <a:t> 独立显卡（选配），配置 3D 效果必需；</a:t>
            </a:r>
            <a:endParaRPr lang="zh-CN" altLang="en-US">
              <a:latin typeface="+mn-ea"/>
              <a:cs typeface="+mn-ea"/>
            </a:endParaRPr>
          </a:p>
        </p:txBody>
      </p:sp>
      <p:sp>
        <p:nvSpPr>
          <p:cNvPr id="7" name="文本框 6"/>
          <p:cNvSpPr txBox="1"/>
          <p:nvPr/>
        </p:nvSpPr>
        <p:spPr>
          <a:xfrm>
            <a:off x="1400810" y="3858895"/>
            <a:ext cx="8598535" cy="2030095"/>
          </a:xfrm>
          <a:prstGeom prst="rect">
            <a:avLst/>
          </a:prstGeom>
          <a:noFill/>
        </p:spPr>
        <p:txBody>
          <a:bodyPr wrap="square" rtlCol="0" anchor="t">
            <a:spAutoFit/>
          </a:bodyPr>
          <a:p>
            <a:r>
              <a:rPr lang="en-US" altLang="zh-CN">
                <a:latin typeface="+mn-ea"/>
                <a:cs typeface="+mn-ea"/>
              </a:rPr>
              <a:t>1.</a:t>
            </a:r>
            <a:r>
              <a:rPr lang="zh-CN" altLang="en-US">
                <a:latin typeface="+mn-ea"/>
                <a:cs typeface="+mn-ea"/>
              </a:rPr>
              <a:t>独立显卡（选配），配置 3D 效果必需；</a:t>
            </a:r>
            <a:endParaRPr lang="zh-CN" altLang="en-US">
              <a:latin typeface="+mn-ea"/>
              <a:cs typeface="+mn-ea"/>
            </a:endParaRPr>
          </a:p>
          <a:p>
            <a:r>
              <a:rPr lang="en-US" altLang="zh-CN">
                <a:latin typeface="+mn-ea"/>
                <a:cs typeface="+mn-ea"/>
              </a:rPr>
              <a:t>2.</a:t>
            </a:r>
            <a:r>
              <a:rPr lang="zh-CN" altLang="en-US">
                <a:latin typeface="+mn-ea"/>
                <a:cs typeface="+mn-ea"/>
              </a:rPr>
              <a:t> 操作系统：32 位/64 位 Windows2003 Server、Windows2008 Server（服务端建议）以及 Windows XP sp2 以上；</a:t>
            </a:r>
            <a:endParaRPr lang="zh-CN" altLang="en-US">
              <a:latin typeface="+mn-ea"/>
              <a:cs typeface="+mn-ea"/>
            </a:endParaRPr>
          </a:p>
          <a:p>
            <a:r>
              <a:rPr lang="en-US" altLang="zh-CN">
                <a:latin typeface="+mn-ea"/>
                <a:cs typeface="+mn-ea"/>
              </a:rPr>
              <a:t>3.</a:t>
            </a:r>
            <a:r>
              <a:rPr lang="zh-CN" altLang="en-US">
                <a:latin typeface="+mn-ea"/>
                <a:cs typeface="+mn-ea"/>
              </a:rPr>
              <a:t>数据库：SQL Server2005/SQL Server2008；</a:t>
            </a:r>
            <a:endParaRPr lang="zh-CN" altLang="en-US">
              <a:latin typeface="+mn-ea"/>
              <a:cs typeface="+mn-ea"/>
            </a:endParaRPr>
          </a:p>
          <a:p>
            <a:r>
              <a:rPr lang="en-US" altLang="zh-CN">
                <a:latin typeface="+mn-ea"/>
                <a:cs typeface="+mn-ea"/>
              </a:rPr>
              <a:t>4.</a:t>
            </a:r>
            <a:r>
              <a:rPr lang="zh-CN" altLang="en-US">
                <a:latin typeface="+mn-ea"/>
                <a:cs typeface="+mn-ea"/>
              </a:rPr>
              <a:t> 安装 Frame dotNetFx40；</a:t>
            </a:r>
            <a:endParaRPr lang="zh-CN" altLang="en-US">
              <a:latin typeface="+mn-ea"/>
              <a:cs typeface="+mn-ea"/>
            </a:endParaRPr>
          </a:p>
          <a:p>
            <a:r>
              <a:rPr lang="en-US" altLang="zh-CN">
                <a:latin typeface="+mn-ea"/>
                <a:cs typeface="+mn-ea"/>
              </a:rPr>
              <a:t>5.</a:t>
            </a:r>
            <a:r>
              <a:rPr lang="zh-CN" altLang="en-US">
                <a:latin typeface="+mn-ea"/>
                <a:cs typeface="+mn-ea"/>
              </a:rPr>
              <a:t>安装 Reportviewer10；</a:t>
            </a:r>
            <a:endParaRPr lang="zh-CN" altLang="en-US">
              <a:latin typeface="+mn-ea"/>
              <a:cs typeface="+mn-ea"/>
            </a:endParaRPr>
          </a:p>
          <a:p>
            <a:r>
              <a:rPr lang="en-US" altLang="zh-CN">
                <a:latin typeface="+mn-ea"/>
                <a:cs typeface="+mn-ea"/>
              </a:rPr>
              <a:t>6.</a:t>
            </a:r>
            <a:r>
              <a:rPr lang="zh-CN" altLang="en-US">
                <a:latin typeface="+mn-ea"/>
                <a:cs typeface="+mn-ea"/>
              </a:rPr>
              <a:t>B/S 模式需在访问 PC 安装证书 DCIMSWeb.pfx；</a:t>
            </a:r>
            <a:endParaRPr lang="zh-CN" altLang="en-US">
              <a:latin typeface="+mn-ea"/>
              <a:cs typeface="+mn-ea"/>
            </a:endParaRPr>
          </a:p>
        </p:txBody>
      </p:sp>
      <p:sp>
        <p:nvSpPr>
          <p:cNvPr id="8" name="TextBox 4"/>
          <p:cNvSpPr txBox="1"/>
          <p:nvPr/>
        </p:nvSpPr>
        <p:spPr>
          <a:xfrm>
            <a:off x="838835" y="3460115"/>
            <a:ext cx="11332210" cy="398780"/>
          </a:xfrm>
          <a:prstGeom prst="rect">
            <a:avLst/>
          </a:prstGeom>
          <a:noFill/>
        </p:spPr>
        <p:txBody>
          <a:bodyPr wrap="square" rtlCol="0">
            <a:spAutoFit/>
          </a:bodyPr>
          <a:p>
            <a:r>
              <a:rPr lang="zh-CN" altLang="en-US" sz="2000" dirty="0"/>
              <a:t>二、软件运行环境要求</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r>
              <a:rPr lang="en-US" altLang="zh-CN" smtClean="0">
                <a:latin typeface="+mn-ea"/>
              </a:rPr>
              <a:t>6</a:t>
            </a:r>
            <a:endParaRPr lang="en-US" altLang="zh-CN" dirty="0">
              <a:latin typeface="+mn-ea"/>
            </a:endParaRPr>
          </a:p>
        </p:txBody>
      </p:sp>
      <p:sp>
        <p:nvSpPr>
          <p:cNvPr id="6" name="TextBox 5"/>
          <p:cNvSpPr txBox="1"/>
          <p:nvPr/>
        </p:nvSpPr>
        <p:spPr>
          <a:xfrm>
            <a:off x="1610926"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动力环境监控系统简介</a:t>
            </a:r>
            <a:endParaRPr lang="zh-CN" altLang="en-US" sz="2400" b="1" dirty="0" smtClean="0">
              <a:solidFill>
                <a:schemeClr val="accent1"/>
              </a:solidFill>
              <a:sym typeface="+mn-ea"/>
            </a:endParaRPr>
          </a:p>
        </p:txBody>
      </p:sp>
      <p:sp>
        <p:nvSpPr>
          <p:cNvPr id="4" name="TextBox 4"/>
          <p:cNvSpPr txBox="1"/>
          <p:nvPr/>
        </p:nvSpPr>
        <p:spPr>
          <a:xfrm>
            <a:off x="838835" y="1056005"/>
            <a:ext cx="11332210" cy="398780"/>
          </a:xfrm>
          <a:prstGeom prst="rect">
            <a:avLst/>
          </a:prstGeom>
          <a:noFill/>
        </p:spPr>
        <p:txBody>
          <a:bodyPr wrap="square" rtlCol="0">
            <a:spAutoFit/>
          </a:bodyPr>
          <a:p>
            <a:r>
              <a:rPr lang="zh-CN" altLang="en-US" sz="2000" dirty="0"/>
              <a:t>一、首页</a:t>
            </a:r>
            <a:endParaRPr lang="zh-CN" altLang="en-US" sz="2000" dirty="0"/>
          </a:p>
        </p:txBody>
      </p:sp>
      <p:sp>
        <p:nvSpPr>
          <p:cNvPr id="5" name="文本框 4"/>
          <p:cNvSpPr txBox="1"/>
          <p:nvPr/>
        </p:nvSpPr>
        <p:spPr>
          <a:xfrm>
            <a:off x="1268095" y="1454785"/>
            <a:ext cx="8292465" cy="922020"/>
          </a:xfrm>
          <a:prstGeom prst="rect">
            <a:avLst/>
          </a:prstGeom>
          <a:noFill/>
        </p:spPr>
        <p:txBody>
          <a:bodyPr wrap="square" rtlCol="0" anchor="t">
            <a:spAutoFit/>
          </a:bodyPr>
          <a:p>
            <a:r>
              <a:rPr lang="zh-CN" altLang="en-US">
                <a:latin typeface="+mn-ea"/>
                <a:cs typeface="+mn-ea"/>
              </a:rPr>
              <a:t>登录系统后，主页</a:t>
            </a:r>
            <a:r>
              <a:rPr lang="zh-CN" altLang="en-US" dirty="0">
                <a:sym typeface="+mn-ea"/>
              </a:rPr>
              <a:t>面如图所示，该界面用于查看</a:t>
            </a:r>
            <a:r>
              <a:rPr lang="en-US" altLang="zh-CN" dirty="0">
                <a:sym typeface="+mn-ea"/>
              </a:rPr>
              <a:t>PUE</a:t>
            </a:r>
            <a:r>
              <a:rPr lang="zh-CN" altLang="en-US" dirty="0">
                <a:sym typeface="+mn-ea"/>
              </a:rPr>
              <a:t>值、报警事件以及系统实时事件</a:t>
            </a:r>
            <a:r>
              <a:rPr lang="zh-CN" altLang="en-US" dirty="0" smtClean="0">
                <a:sym typeface="+mn-ea"/>
              </a:rPr>
              <a:t>监控</a:t>
            </a:r>
            <a:endParaRPr lang="zh-CN" altLang="en-US" dirty="0"/>
          </a:p>
          <a:p>
            <a:endParaRPr lang="en-US" altLang="zh-CN">
              <a:latin typeface="+mn-ea"/>
              <a:cs typeface="+mn-ea"/>
            </a:endParaRPr>
          </a:p>
        </p:txBody>
      </p:sp>
      <p:pic>
        <p:nvPicPr>
          <p:cNvPr id="3" name="图片 2" descr="无标题"/>
          <p:cNvPicPr>
            <a:picLocks noChangeAspect="1"/>
          </p:cNvPicPr>
          <p:nvPr/>
        </p:nvPicPr>
        <p:blipFill>
          <a:blip r:embed="rId1"/>
          <a:stretch>
            <a:fillRect/>
          </a:stretch>
        </p:blipFill>
        <p:spPr>
          <a:xfrm>
            <a:off x="1372235" y="2083435"/>
            <a:ext cx="8084185" cy="39935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smtClean="0">
              <a:latin typeface="+mn-ea"/>
            </a:endParaRPr>
          </a:p>
        </p:txBody>
      </p:sp>
      <p:sp>
        <p:nvSpPr>
          <p:cNvPr id="3"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动力环境监控系统维护</a:t>
            </a:r>
            <a:endParaRPr lang="zh-CN" altLang="en-US" sz="2400" b="1" dirty="0">
              <a:solidFill>
                <a:schemeClr val="accent1"/>
              </a:solidFill>
            </a:endParaRPr>
          </a:p>
        </p:txBody>
      </p:sp>
      <p:sp>
        <p:nvSpPr>
          <p:cNvPr id="4" name="TextBox 8"/>
          <p:cNvSpPr txBox="1"/>
          <p:nvPr/>
        </p:nvSpPr>
        <p:spPr>
          <a:xfrm>
            <a:off x="1139637" y="1235358"/>
            <a:ext cx="3600400" cy="398780"/>
          </a:xfrm>
          <a:prstGeom prst="rect">
            <a:avLst/>
          </a:prstGeom>
          <a:noFill/>
        </p:spPr>
        <p:txBody>
          <a:bodyPr wrap="square" rtlCol="0">
            <a:spAutoFit/>
          </a:bodyPr>
          <a:p>
            <a:r>
              <a:rPr lang="zh-CN" altLang="en-US" sz="2000" b="1" dirty="0" smtClean="0">
                <a:latin typeface="+mn-ea"/>
              </a:rPr>
              <a:t>一</a:t>
            </a:r>
            <a:r>
              <a:rPr lang="en-US" altLang="zh-CN" sz="2000" b="1" dirty="0" smtClean="0">
                <a:latin typeface="+mn-ea"/>
              </a:rPr>
              <a:t>.</a:t>
            </a:r>
            <a:r>
              <a:rPr lang="zh-CN" altLang="en-US" sz="2000" b="1" dirty="0" smtClean="0">
                <a:latin typeface="+mn-ea"/>
              </a:rPr>
              <a:t>温湿度传感器清尘维护</a:t>
            </a:r>
            <a:endParaRPr lang="zh-CN" altLang="en-US" sz="2000" b="1" dirty="0" smtClean="0">
              <a:latin typeface="+mn-ea"/>
            </a:endParaRPr>
          </a:p>
        </p:txBody>
      </p:sp>
      <p:pic>
        <p:nvPicPr>
          <p:cNvPr id="8" name="图片 7"/>
          <p:cNvPicPr>
            <a:picLocks noChangeAspect="1"/>
          </p:cNvPicPr>
          <p:nvPr/>
        </p:nvPicPr>
        <p:blipFill>
          <a:blip r:embed="rId1"/>
          <a:stretch>
            <a:fillRect/>
          </a:stretch>
        </p:blipFill>
        <p:spPr>
          <a:xfrm rot="16200000">
            <a:off x="2322830" y="1287145"/>
            <a:ext cx="3712845" cy="4951095"/>
          </a:xfrm>
          <a:prstGeom prst="rect">
            <a:avLst/>
          </a:prstGeom>
        </p:spPr>
      </p:pic>
      <p:sp>
        <p:nvSpPr>
          <p:cNvPr id="11" name="TextBox 6"/>
          <p:cNvSpPr txBox="1"/>
          <p:nvPr/>
        </p:nvSpPr>
        <p:spPr>
          <a:xfrm>
            <a:off x="7149465" y="1906270"/>
            <a:ext cx="3469005" cy="2584450"/>
          </a:xfrm>
          <a:prstGeom prst="rect">
            <a:avLst/>
          </a:prstGeom>
          <a:noFill/>
        </p:spPr>
        <p:txBody>
          <a:bodyPr wrap="square" rtlCol="0">
            <a:spAutoFit/>
          </a:bodyPr>
          <a:p>
            <a:r>
              <a:rPr lang="en-US" altLang="zh-CN" dirty="0" smtClean="0">
                <a:latin typeface="+mn-ea"/>
              </a:rPr>
              <a:t>1.</a:t>
            </a:r>
            <a:r>
              <a:rPr lang="zh-CN" altLang="en-US" dirty="0" smtClean="0">
                <a:latin typeface="+mn-ea"/>
              </a:rPr>
              <a:t>根据根据规定维护计划定期擦拭温湿度传感器表面，保持设备清洁</a:t>
            </a:r>
            <a:endParaRPr lang="en-US" altLang="zh-CN" dirty="0" smtClean="0">
              <a:latin typeface="+mn-ea"/>
            </a:endParaRPr>
          </a:p>
          <a:p>
            <a:endParaRPr lang="en-US" altLang="zh-CN" dirty="0" smtClean="0">
              <a:latin typeface="+mn-ea"/>
            </a:endParaRPr>
          </a:p>
          <a:p>
            <a:r>
              <a:rPr lang="en-US" altLang="zh-CN" dirty="0" smtClean="0">
                <a:latin typeface="+mn-ea"/>
              </a:rPr>
              <a:t>2.</a:t>
            </a:r>
            <a:r>
              <a:rPr lang="zh-CN" altLang="en-US" dirty="0" smtClean="0">
                <a:latin typeface="+mn-ea"/>
              </a:rPr>
              <a:t>检查</a:t>
            </a:r>
            <a:r>
              <a:rPr lang="zh-CN" altLang="en-US" dirty="0" smtClean="0">
                <a:latin typeface="+mn-ea"/>
                <a:sym typeface="+mn-ea"/>
              </a:rPr>
              <a:t>温湿度传感器</a:t>
            </a:r>
            <a:r>
              <a:rPr lang="zh-CN" altLang="en-US" dirty="0" smtClean="0">
                <a:latin typeface="+mn-ea"/>
              </a:rPr>
              <a:t>是否有损坏，设备参数是否与监控中心监测数据一致，如果出现损坏或一致，检查线缆或嵌入式主机是否正常以保障设备正常运行</a:t>
            </a:r>
            <a:endParaRPr lang="zh-CN" altLang="en-US" dirty="0" smtClean="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latin typeface="+mn-ea"/>
              </a:rPr>
            </a:fld>
            <a:endParaRPr lang="zh-CN" altLang="en-US" dirty="0">
              <a:latin typeface="+mn-ea"/>
            </a:endParaRPr>
          </a:p>
        </p:txBody>
      </p:sp>
      <p:sp>
        <p:nvSpPr>
          <p:cNvPr id="3" name="TextBox 5"/>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动力环境监控系统维护</a:t>
            </a:r>
            <a:endParaRPr lang="zh-CN" altLang="en-US" sz="2400" b="1" dirty="0">
              <a:solidFill>
                <a:schemeClr val="accent1"/>
              </a:solidFill>
            </a:endParaRPr>
          </a:p>
        </p:txBody>
      </p:sp>
      <p:sp>
        <p:nvSpPr>
          <p:cNvPr id="4" name="TextBox 8"/>
          <p:cNvSpPr txBox="1"/>
          <p:nvPr/>
        </p:nvSpPr>
        <p:spPr>
          <a:xfrm>
            <a:off x="1283147" y="1235358"/>
            <a:ext cx="3600400" cy="398780"/>
          </a:xfrm>
          <a:prstGeom prst="rect">
            <a:avLst/>
          </a:prstGeom>
          <a:noFill/>
        </p:spPr>
        <p:txBody>
          <a:bodyPr wrap="square" rtlCol="0">
            <a:spAutoFit/>
          </a:bodyPr>
          <a:p>
            <a:r>
              <a:rPr lang="zh-CN" altLang="en-US" sz="2000" b="1" dirty="0" smtClean="0">
                <a:latin typeface="+mn-ea"/>
              </a:rPr>
              <a:t>二</a:t>
            </a:r>
            <a:r>
              <a:rPr lang="en-US" altLang="zh-CN" sz="2000" b="1" dirty="0" smtClean="0">
                <a:latin typeface="+mn-ea"/>
              </a:rPr>
              <a:t>.</a:t>
            </a:r>
            <a:r>
              <a:rPr lang="zh-CN" altLang="en-US" sz="2000" b="1" dirty="0" smtClean="0">
                <a:latin typeface="+mn-ea"/>
              </a:rPr>
              <a:t>嵌入式主机清尘维护</a:t>
            </a:r>
            <a:endParaRPr lang="zh-CN" altLang="en-US" sz="2000" b="1" dirty="0" smtClean="0">
              <a:latin typeface="+mn-ea"/>
            </a:endParaRPr>
          </a:p>
        </p:txBody>
      </p:sp>
      <p:pic>
        <p:nvPicPr>
          <p:cNvPr id="5" name="图片 4"/>
          <p:cNvPicPr>
            <a:picLocks noChangeAspect="1"/>
          </p:cNvPicPr>
          <p:nvPr/>
        </p:nvPicPr>
        <p:blipFill>
          <a:blip r:embed="rId1"/>
          <a:stretch>
            <a:fillRect/>
          </a:stretch>
        </p:blipFill>
        <p:spPr>
          <a:xfrm>
            <a:off x="2348865" y="1910715"/>
            <a:ext cx="2927350" cy="3905250"/>
          </a:xfrm>
          <a:prstGeom prst="rect">
            <a:avLst/>
          </a:prstGeom>
        </p:spPr>
      </p:pic>
      <p:sp>
        <p:nvSpPr>
          <p:cNvPr id="11" name="TextBox 6"/>
          <p:cNvSpPr txBox="1"/>
          <p:nvPr/>
        </p:nvSpPr>
        <p:spPr>
          <a:xfrm>
            <a:off x="6279515" y="2146935"/>
            <a:ext cx="3704590" cy="1476375"/>
          </a:xfrm>
          <a:prstGeom prst="rect">
            <a:avLst/>
          </a:prstGeom>
          <a:noFill/>
        </p:spPr>
        <p:txBody>
          <a:bodyPr wrap="square" rtlCol="0">
            <a:spAutoFit/>
          </a:bodyPr>
          <a:p>
            <a:r>
              <a:rPr lang="en-US" altLang="zh-CN" dirty="0" smtClean="0">
                <a:latin typeface="+mn-ea"/>
              </a:rPr>
              <a:t>1.</a:t>
            </a:r>
            <a:r>
              <a:rPr lang="zh-CN" altLang="en-US" dirty="0" smtClean="0">
                <a:latin typeface="+mn-ea"/>
              </a:rPr>
              <a:t>根据根据规定维护计划定期擦拭嵌入式表面，保持设备清洁</a:t>
            </a:r>
            <a:endParaRPr lang="en-US" altLang="zh-CN" dirty="0" smtClean="0">
              <a:latin typeface="+mn-ea"/>
            </a:endParaRPr>
          </a:p>
          <a:p>
            <a:endParaRPr lang="en-US" altLang="zh-CN" dirty="0" smtClean="0">
              <a:latin typeface="+mn-ea"/>
            </a:endParaRPr>
          </a:p>
          <a:p>
            <a:r>
              <a:rPr lang="en-US" altLang="zh-CN" dirty="0" smtClean="0">
                <a:latin typeface="+mn-ea"/>
              </a:rPr>
              <a:t>2.</a:t>
            </a:r>
            <a:r>
              <a:rPr lang="zh-CN" altLang="en-US" dirty="0" smtClean="0">
                <a:latin typeface="+mn-ea"/>
              </a:rPr>
              <a:t>检查</a:t>
            </a:r>
            <a:r>
              <a:rPr lang="zh-CN" altLang="en-US" dirty="0" smtClean="0">
                <a:latin typeface="+mn-ea"/>
                <a:sym typeface="+mn-ea"/>
              </a:rPr>
              <a:t>嵌入式主机工作指示灯是否正常，电源供电是否正常</a:t>
            </a:r>
            <a:endParaRPr lang="zh-CN" altLang="en-US" dirty="0" smtClean="0">
              <a:latin typeface="+mn-ea"/>
            </a:endParaRPr>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0</TotalTime>
  <Words>2066</Words>
  <Application>WPS 演示</Application>
  <PresentationFormat>自定义</PresentationFormat>
  <Paragraphs>191</Paragraphs>
  <Slides>19</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Arial</vt:lpstr>
      <vt:lpstr>宋体</vt:lpstr>
      <vt:lpstr>Wingdings</vt:lpstr>
      <vt:lpstr>Impact</vt:lpstr>
      <vt:lpstr>Copperplate Gothic Bold</vt:lpstr>
      <vt:lpstr>华康俪金黑W8</vt:lpstr>
      <vt:lpstr>微软雅黑</vt:lpstr>
      <vt:lpstr>Arial Unicode MS</vt:lpstr>
      <vt:lpstr>Calibri</vt:lpstr>
      <vt:lpstr>黑体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Administrator</cp:lastModifiedBy>
  <cp:revision>497</cp:revision>
  <dcterms:created xsi:type="dcterms:W3CDTF">2014-01-11T15:22:00Z</dcterms:created>
  <dcterms:modified xsi:type="dcterms:W3CDTF">2019-10-09T01:13:33Z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